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76" r:id="rId2"/>
    <p:sldId id="269" r:id="rId3"/>
    <p:sldId id="270" r:id="rId4"/>
    <p:sldId id="271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7905D123-D134-4698-B1E1-21FEBACD25CF}"/>
    <pc:docChg chg="delSld">
      <pc:chgData name="Maryna Dorosh" userId="447b4288-2218-45d5-a6f2-56519e27a23c" providerId="ADAL" clId="{7905D123-D134-4698-B1E1-21FEBACD25CF}" dt="2020-07-01T09:12:56.006" v="0" actId="2696"/>
      <pc:docMkLst>
        <pc:docMk/>
      </pc:docMkLst>
      <pc:sldChg chg="del">
        <pc:chgData name="Maryna Dorosh" userId="447b4288-2218-45d5-a6f2-56519e27a23c" providerId="ADAL" clId="{7905D123-D134-4698-B1E1-21FEBACD25CF}" dt="2020-07-01T09:12:56.006" v="0" actId="2696"/>
        <pc:sldMkLst>
          <pc:docMk/>
          <pc:sldMk cId="1338023723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7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2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684717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6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8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3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7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8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>
                <a:solidFill>
                  <a:prstClr val="black"/>
                </a:solidFill>
              </a:rPr>
              <a:pPr/>
              <a:t>01.07.2020</a:t>
            </a:fld>
            <a:endParaRPr lang="uk-UA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>
                <a:solidFill>
                  <a:prstClr val="black"/>
                </a:solidFill>
              </a:rPr>
              <a:pPr/>
              <a:t>‹#›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5">
            <a:extLst>
              <a:ext uri="{FF2B5EF4-FFF2-40B4-BE49-F238E27FC236}">
                <a16:creationId xmlns:a16="http://schemas.microsoft.com/office/drawing/2014/main" id="{4D36C662-B127-4A8C-8941-63E0C786B50F}"/>
              </a:ext>
            </a:extLst>
          </p:cNvPr>
          <p:cNvSpPr/>
          <p:nvPr/>
        </p:nvSpPr>
        <p:spPr>
          <a:xfrm>
            <a:off x="0" y="6000057"/>
            <a:ext cx="12192000" cy="8579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pic>
        <p:nvPicPr>
          <p:cNvPr id="3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8496" y="42010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bg1"/>
                </a:solidFill>
              </a:rPr>
              <a:t>Розділові знаки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bg1"/>
                </a:solidFill>
              </a:rPr>
              <a:t>у складних реченнях з різними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bg1"/>
                </a:solidFill>
              </a:rPr>
              <a:t>видами </a:t>
            </a:r>
          </a:p>
          <a:p>
            <a:pPr>
              <a:lnSpc>
                <a:spcPct val="90000"/>
              </a:lnSpc>
            </a:pPr>
            <a:r>
              <a:rPr lang="ru-RU" sz="6000" b="1" dirty="0">
                <a:solidFill>
                  <a:schemeClr val="bg1"/>
                </a:solidFill>
              </a:rPr>
              <a:t>зв’язку</a:t>
            </a:r>
          </a:p>
        </p:txBody>
      </p:sp>
      <p:pic>
        <p:nvPicPr>
          <p:cNvPr id="4098" name="Picture 2" descr="C:\Users\Администратор\Desktop\vd@3x-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09" y="249164"/>
            <a:ext cx="7262165" cy="624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32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58092" y="600889"/>
            <a:ext cx="10293532" cy="1005840"/>
          </a:xfrm>
          <a:prstGeom prst="roundRect">
            <a:avLst>
              <a:gd name="adj" fmla="val 75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836023" y="313505"/>
            <a:ext cx="992777" cy="9927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0112" y="697544"/>
            <a:ext cx="916001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2500" b="1" dirty="0"/>
              <a:t>Важливо, щоб людина була впевнена, що характеристика створена саме для неї.</a:t>
            </a:r>
            <a:endParaRPr lang="ru-RU" sz="25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58092" y="1984100"/>
            <a:ext cx="10293532" cy="1005840"/>
          </a:xfrm>
          <a:prstGeom prst="roundRect">
            <a:avLst>
              <a:gd name="adj" fmla="val 75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36023" y="1696716"/>
            <a:ext cx="992777" cy="9927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00112" y="2080410"/>
            <a:ext cx="909034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2500" b="1" dirty="0"/>
              <a:t>Фрази мають бути досить розпливчастими, такими, які могли б описати будь-яку людину.</a:t>
            </a:r>
            <a:endParaRPr lang="ru-RU" sz="25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58092" y="3367311"/>
            <a:ext cx="10293532" cy="1005840"/>
          </a:xfrm>
          <a:prstGeom prst="roundRect">
            <a:avLst>
              <a:gd name="adj" fmla="val 75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36023" y="3079927"/>
            <a:ext cx="992777" cy="9927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00112" y="3463966"/>
            <a:ext cx="909034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uk-UA" sz="2500" b="1" dirty="0"/>
              <a:t>Той, хто створив цей опис, має бути авторитетом для того, кому адресовані фрази-характеристики.</a:t>
            </a:r>
            <a:endParaRPr lang="ru-RU" sz="25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8092" y="4750523"/>
            <a:ext cx="10293532" cy="1005840"/>
          </a:xfrm>
          <a:prstGeom prst="roundRect">
            <a:avLst>
              <a:gd name="adj" fmla="val 7576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36023" y="4463139"/>
            <a:ext cx="992777" cy="9927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/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00112" y="4824881"/>
            <a:ext cx="9181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500" b="1" dirty="0"/>
              <a:t>Фрази-характеристики мають бути позитивними, такими, які кожен із нас приймає в собі і не соромиться в цьому зізнатися.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49070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744"/>
            <a:ext cx="12191999" cy="14312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4000" b="1" dirty="0"/>
              <a:t>Псевдонаука — діяльність, що навмисно або помилково імітує науку, але по суті такою не є. </a:t>
            </a:r>
            <a:endParaRPr lang="ru-RU" sz="4000" b="1" dirty="0"/>
          </a:p>
        </p:txBody>
      </p:sp>
      <p:sp>
        <p:nvSpPr>
          <p:cNvPr id="6" name="Облако 5"/>
          <p:cNvSpPr/>
          <p:nvPr/>
        </p:nvSpPr>
        <p:spPr>
          <a:xfrm rot="11580000">
            <a:off x="384396" y="2212696"/>
            <a:ext cx="5212057" cy="3711208"/>
          </a:xfrm>
          <a:prstGeom prst="cloud">
            <a:avLst/>
          </a:prstGeom>
          <a:solidFill>
            <a:schemeClr val="bg1">
              <a:lumMod val="6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856515" y="1594646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dirty="0"/>
              <a:t>Головна відмінність псевдонауки від науки </a:t>
            </a:r>
            <a:r>
              <a:rPr lang="uk-UA" sz="2800" dirty="0"/>
              <a:t>— це використання не перевірених науковими методами і просто помилкових даних та відомостей, а також заперечення можливості спростування, тоді як наука заснована на фактах (перевірених відомостях) і постійно розвивається, відкидаючи спростовані теорії та пропонуючи нові.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17566" cy="59958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Администратор\Desktop\dv@3x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667417"/>
            <a:ext cx="452120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дминистратор\Desktop\Ресурс 2@3x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95" y="4218301"/>
            <a:ext cx="1782428" cy="167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57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3591" y="4253374"/>
            <a:ext cx="76334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dirty="0"/>
              <a:t>Заснував френологію на початку ХІХ століття австрійський лікар і анатом </a:t>
            </a:r>
            <a:r>
              <a:rPr lang="uk-UA" sz="3600" b="1" dirty="0"/>
              <a:t>Франц Йозеф Галль. </a:t>
            </a:r>
            <a:endParaRPr lang="ru-RU" sz="3600" b="1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0" y="1200329"/>
            <a:ext cx="4009867" cy="4714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1"/>
            <a:ext cx="1219199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4000" b="1" dirty="0"/>
              <a:t>Френологія</a:t>
            </a:r>
            <a:r>
              <a:rPr lang="uk-UA" sz="4000" dirty="0"/>
              <a:t> — це псевдонаука про зв'язок психіки людини з будовою поверхні її черепа.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117566" cy="60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6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3" y="117432"/>
            <a:ext cx="6518365" cy="57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7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7020" y="947755"/>
            <a:ext cx="4417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b="1" dirty="0"/>
              <a:t>Завдання 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8258" y="3303957"/>
            <a:ext cx="1161047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3600" dirty="0"/>
              <a:t>Створити складні речення з різними типами зв’язку, використовуючи інформацію про френологію.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uk-UA" sz="3600" dirty="0"/>
              <a:t>У 3–4 реченнях відобразити суть цієї псевдонауки та пояснити користь або шкоду, до яких вона може призвести.</a:t>
            </a:r>
            <a:endParaRPr lang="ru-RU" sz="3600" dirty="0"/>
          </a:p>
        </p:txBody>
      </p:sp>
      <p:pic>
        <p:nvPicPr>
          <p:cNvPr id="4" name="Графіка 1">
            <a:extLst>
              <a:ext uri="{FF2B5EF4-FFF2-40B4-BE49-F238E27FC236}">
                <a16:creationId xmlns:a16="http://schemas.microsoft.com/office/drawing/2014/main" id="{EF88B760-C23F-4E2F-A9B3-79963D157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328981" y="298424"/>
            <a:ext cx="2267605" cy="24989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23" y="2915965"/>
            <a:ext cx="12192000" cy="207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235131" y="3722915"/>
            <a:ext cx="613955" cy="2880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235131" y="5181601"/>
            <a:ext cx="613955" cy="288000"/>
          </a:xfrm>
          <a:prstGeom prst="mathMin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7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2512" y="180835"/>
            <a:ext cx="5468984" cy="1008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3" y="426721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3867" y="231452"/>
            <a:ext cx="4925880" cy="94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Ця псевдонаука вивчає зв'язок психіки людини з будовою поверхні її черепа.</a:t>
            </a:r>
            <a:endParaRPr lang="ru-RU" sz="23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3096" y="1275362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8" y="1468996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26863" y="1273727"/>
            <a:ext cx="49258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867" y="1380118"/>
            <a:ext cx="4675856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Теорією захоплювалися рабовласники з півдня США. </a:t>
            </a:r>
            <a:endParaRPr lang="ru-RU" sz="23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511" y="2225889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3" y="2419523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926278" y="2224254"/>
            <a:ext cx="49258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3867" y="2322242"/>
            <a:ext cx="472929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Теорія не базується на жодному доказі.</a:t>
            </a:r>
            <a:endParaRPr lang="ru-RU" sz="23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511" y="3174781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63" y="3368415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3867" y="3289219"/>
            <a:ext cx="4729295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Матеріал для дослідження завжди був під рукою.</a:t>
            </a:r>
            <a:endParaRPr lang="ru-RU" sz="2300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10033" y="4123673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5" y="4317307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1110385" y="4238111"/>
            <a:ext cx="4729295" cy="38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3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863867" y="4332535"/>
            <a:ext cx="492588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dirty="0"/>
              <a:t>Багато людей постраждало.</a:t>
            </a:r>
            <a:endParaRPr lang="ru-RU" sz="23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6592386" y="179794"/>
            <a:ext cx="5468984" cy="1008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37" y="425680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6921555" y="231451"/>
            <a:ext cx="4925880" cy="94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Нацисти використовували френологію для експериментів над людьми. </a:t>
            </a:r>
            <a:endParaRPr lang="ru-RU" sz="2300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592970" y="1275866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22" y="1469500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6996737" y="1274231"/>
            <a:ext cx="49258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6921555" y="1477382"/>
            <a:ext cx="440928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300" dirty="0"/>
              <a:t>Ця псевдонаука була приречена.</a:t>
            </a:r>
            <a:endParaRPr lang="ru-RU" sz="2300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6592970" y="2227938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22" y="2421572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996737" y="2226303"/>
            <a:ext cx="49258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921555" y="2328131"/>
            <a:ext cx="4874213" cy="66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Розвиток нейрофізіології та винахід МРТ знищили френологію як явище.</a:t>
            </a:r>
            <a:endParaRPr lang="ru-RU" sz="2300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592970" y="3178375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22" y="3372009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6921555" y="3392841"/>
            <a:ext cx="3493072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300" dirty="0"/>
              <a:t>Люди вірили в це вчення.</a:t>
            </a:r>
            <a:endParaRPr lang="ru-RU" sz="2300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592970" y="4128812"/>
            <a:ext cx="5468400" cy="864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22" y="4322446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Прямоугольник 83"/>
          <p:cNvSpPr/>
          <p:nvPr/>
        </p:nvSpPr>
        <p:spPr>
          <a:xfrm>
            <a:off x="7193322" y="4243250"/>
            <a:ext cx="4729295" cy="38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sz="23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921555" y="4209603"/>
            <a:ext cx="4874213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Френологія була неймовірно популярною у ХІХ столітті. </a:t>
            </a:r>
            <a:endParaRPr lang="ru-RU" sz="2300" dirty="0"/>
          </a:p>
        </p:txBody>
      </p:sp>
      <p:sp>
        <p:nvSpPr>
          <p:cNvPr id="103" name="Скругленный прямоугольник 102"/>
          <p:cNvSpPr/>
          <p:nvPr/>
        </p:nvSpPr>
        <p:spPr>
          <a:xfrm>
            <a:off x="6592386" y="5079248"/>
            <a:ext cx="5468984" cy="1008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37" y="5325134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Прямоугольник 3072"/>
          <p:cNvSpPr/>
          <p:nvPr/>
        </p:nvSpPr>
        <p:spPr>
          <a:xfrm>
            <a:off x="6921555" y="5121886"/>
            <a:ext cx="4913109" cy="94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300" dirty="0"/>
              <a:t>Цікавість до вивчення особистості підштовхувала до пошуку нових теорій.</a:t>
            </a:r>
            <a:endParaRPr lang="ru-RU" sz="2300" dirty="0"/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523097" y="5072567"/>
            <a:ext cx="5468984" cy="1008000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Picture 6" descr="C:\Users\Администратор\Desktop\654@3x-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8" y="5318453"/>
            <a:ext cx="489020" cy="48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Прямоугольник 3078"/>
          <p:cNvSpPr/>
          <p:nvPr/>
        </p:nvSpPr>
        <p:spPr>
          <a:xfrm>
            <a:off x="863867" y="5332903"/>
            <a:ext cx="386644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300" dirty="0"/>
              <a:t>Френологія є псевдонаукою.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53923475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3565</TotalTime>
  <Words>294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242</cp:revision>
  <dcterms:created xsi:type="dcterms:W3CDTF">2018-04-01T13:17:58Z</dcterms:created>
  <dcterms:modified xsi:type="dcterms:W3CDTF">2020-07-01T09:13:26Z</dcterms:modified>
</cp:coreProperties>
</file>