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73" r:id="rId3"/>
    <p:sldId id="274" r:id="rId4"/>
    <p:sldId id="275" r:id="rId5"/>
    <p:sldId id="276" r:id="rId6"/>
    <p:sldId id="278" r:id="rId7"/>
    <p:sldId id="279" r:id="rId8"/>
    <p:sldId id="277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5332" autoAdjust="0"/>
  </p:normalViewPr>
  <p:slideViewPr>
    <p:cSldViewPr snapToGrid="0">
      <p:cViewPr varScale="1">
        <p:scale>
          <a:sx n="90" d="100"/>
          <a:sy n="90" d="100"/>
        </p:scale>
        <p:origin x="62" y="4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xmlns="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xmlns="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xmlns="" id="{C89FA49B-389B-468E-BD67-68C2B7032FA3}"/>
              </a:ext>
            </a:extLst>
          </p:cNvPr>
          <p:cNvSpPr/>
          <p:nvPr/>
        </p:nvSpPr>
        <p:spPr>
          <a:xfrm rot="330497">
            <a:off x="4953901" y="2270979"/>
            <a:ext cx="7102136" cy="4467772"/>
          </a:xfrm>
          <a:prstGeom prst="cloud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xmlns="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6986726" cy="68645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E174CD6-6935-4D6E-B38C-6329659994DA}"/>
              </a:ext>
            </a:extLst>
          </p:cNvPr>
          <p:cNvSpPr/>
          <p:nvPr/>
        </p:nvSpPr>
        <p:spPr>
          <a:xfrm>
            <a:off x="331815" y="207042"/>
            <a:ext cx="50957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Складне речення з різними видами сполучникового та безсполучникового зв’язку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C98450-4A70-4A1B-B78C-ED6F09DC1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13" y="1495758"/>
            <a:ext cx="6170653" cy="47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B6D356-D56A-4A1D-B9BC-3FD7949D0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9" y="1612333"/>
            <a:ext cx="3024329" cy="30272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A23558-D964-46D3-8BF3-585EED3C7231}"/>
              </a:ext>
            </a:extLst>
          </p:cNvPr>
          <p:cNvSpPr/>
          <p:nvPr/>
        </p:nvSpPr>
        <p:spPr>
          <a:xfrm>
            <a:off x="5116497" y="1427518"/>
            <a:ext cx="638008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Інстаграм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з’явився 2010 року як сервіс для поширення мобільної фотографії, але спочатку його могли використовувати лише власники смартфонів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Apple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968CA65-434D-45F8-85F9-EB7A0A12C91F}"/>
              </a:ext>
            </a:extLst>
          </p:cNvPr>
          <p:cNvSpPr/>
          <p:nvPr/>
        </p:nvSpPr>
        <p:spPr>
          <a:xfrm>
            <a:off x="5116497" y="3686095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cs typeface="Times New Roman" panose="02020603050405020304" pitchFamily="18" charset="0"/>
              </a:rPr>
              <a:t>2012 року з’явилася версія для </a:t>
            </a:r>
            <a:r>
              <a:rPr lang="uk-UA" sz="2400" dirty="0" err="1">
                <a:cs typeface="Times New Roman" panose="02020603050405020304" pitchFamily="18" charset="0"/>
              </a:rPr>
              <a:t>Android</a:t>
            </a:r>
            <a:r>
              <a:rPr lang="uk-UA" sz="2400" dirty="0">
                <a:cs typeface="Times New Roman" panose="02020603050405020304" pitchFamily="18" charset="0"/>
              </a:rPr>
              <a:t>, яку за одну добу завантажили понад мільйон користувачів.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B2E944E-AE3C-48E7-8BAA-6D68E62F6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49" y="3706689"/>
            <a:ext cx="1012830" cy="10128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8FE9F10-585A-4FFB-9752-33E7C750B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49" y="1516657"/>
            <a:ext cx="1012830" cy="10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4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5A83F6-8C85-4483-8B5B-498D824A7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71" y="1509204"/>
            <a:ext cx="1160589" cy="116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41AE59-57CA-4B48-A0B5-A1FDBDE83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5" y="719091"/>
            <a:ext cx="2106968" cy="15802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46A75-D410-455C-B5BB-EDF387CB6CCA}"/>
              </a:ext>
            </a:extLst>
          </p:cNvPr>
          <p:cNvSpPr/>
          <p:nvPr/>
        </p:nvSpPr>
        <p:spPr>
          <a:xfrm>
            <a:off x="3825800" y="824123"/>
            <a:ext cx="768510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cs typeface="Times New Roman" panose="02020603050405020304" pitchFamily="18" charset="0"/>
              </a:rPr>
              <a:t>Того ж 2012 року фейсбук придбав </a:t>
            </a:r>
            <a:r>
              <a:rPr lang="uk-UA" sz="2400" dirty="0" err="1">
                <a:cs typeface="Times New Roman" panose="02020603050405020304" pitchFamily="18" charset="0"/>
              </a:rPr>
              <a:t>інстаграм</a:t>
            </a:r>
            <a:r>
              <a:rPr lang="uk-UA" sz="2400" dirty="0">
                <a:cs typeface="Times New Roman" panose="02020603050405020304" pitchFamily="18" charset="0"/>
              </a:rPr>
              <a:t>, із чого й почалася інтеграція цих соціальних мереж, а користувачі дістали можливість ділитися контентом одночасно через два канали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CFE739-4922-4457-9EE4-04D3DB007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64" y="3233377"/>
            <a:ext cx="1332001" cy="2650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BEE465-0B23-43FA-8422-DC9C69ABD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3" y="3233375"/>
            <a:ext cx="1332001" cy="26506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755DE31-1074-4C79-B6C0-67CB30EFCA5B}"/>
              </a:ext>
            </a:extLst>
          </p:cNvPr>
          <p:cNvSpPr/>
          <p:nvPr/>
        </p:nvSpPr>
        <p:spPr>
          <a:xfrm>
            <a:off x="3825801" y="3349121"/>
            <a:ext cx="7685103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cs typeface="Times New Roman" panose="02020603050405020304" pitchFamily="18" charset="0"/>
              </a:rPr>
              <a:t>Поступово в </a:t>
            </a:r>
            <a:r>
              <a:rPr lang="uk-UA" sz="2400" dirty="0" err="1">
                <a:cs typeface="Times New Roman" panose="02020603050405020304" pitchFamily="18" charset="0"/>
              </a:rPr>
              <a:t>інстаграмі</a:t>
            </a:r>
            <a:r>
              <a:rPr lang="uk-UA" sz="2400" dirty="0">
                <a:cs typeface="Times New Roman" panose="02020603050405020304" pitchFamily="18" charset="0"/>
              </a:rPr>
              <a:t> з’являлися нові функції: за допомогою фільтрів користувачі могли коригувати фотографії, які були недостатньо яскравими, </a:t>
            </a:r>
            <a:r>
              <a:rPr lang="uk-UA" sz="2400" dirty="0" err="1">
                <a:cs typeface="Times New Roman" panose="02020603050405020304" pitchFamily="18" charset="0"/>
              </a:rPr>
              <a:t>гештеги</a:t>
            </a:r>
            <a:r>
              <a:rPr lang="uk-UA" sz="2400" dirty="0">
                <a:cs typeface="Times New Roman" panose="02020603050405020304" pitchFamily="18" charset="0"/>
              </a:rPr>
              <a:t> та можливість позначати друзів спростили пошук інформації, а додавання формату «історій», які зникають за добу, зробило взаємодію в соціальній мережі динамічнішою. 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50006A-B120-49EE-AC5F-C900BB2B3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" y="1287260"/>
            <a:ext cx="3817398" cy="38173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83F55B-3914-4625-95D3-8D4BC2B91635}"/>
              </a:ext>
            </a:extLst>
          </p:cNvPr>
          <p:cNvSpPr/>
          <p:nvPr/>
        </p:nvSpPr>
        <p:spPr>
          <a:xfrm>
            <a:off x="4408505" y="1986397"/>
            <a:ext cx="701927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cs typeface="Times New Roman" panose="02020603050405020304" pitchFamily="18" charset="0"/>
              </a:rPr>
              <a:t>2018 року кількість користувачів </a:t>
            </a:r>
            <a:r>
              <a:rPr lang="uk-UA" sz="2400" dirty="0" err="1" smtClean="0">
                <a:cs typeface="Times New Roman" panose="02020603050405020304" pitchFamily="18" charset="0"/>
              </a:rPr>
              <a:t>інстаграма</a:t>
            </a:r>
            <a:r>
              <a:rPr lang="uk-UA" sz="2400" dirty="0" smtClean="0">
                <a:cs typeface="Times New Roman" panose="02020603050405020304" pitchFamily="18" charset="0"/>
              </a:rPr>
              <a:t> у </a:t>
            </a:r>
            <a:r>
              <a:rPr lang="uk-UA" sz="2400" dirty="0">
                <a:cs typeface="Times New Roman" panose="02020603050405020304" pitchFamily="18" charset="0"/>
              </a:rPr>
              <a:t>світі перевищила один мільярд осіб, а відомий тлумачний словник </a:t>
            </a:r>
            <a:r>
              <a:rPr lang="uk-UA" sz="2400" dirty="0" err="1">
                <a:cs typeface="Times New Roman" panose="02020603050405020304" pitchFamily="18" charset="0"/>
              </a:rPr>
              <a:t>Merriam-Webster</a:t>
            </a:r>
            <a:r>
              <a:rPr lang="uk-UA" sz="2400" dirty="0"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cs typeface="Times New Roman" panose="02020603050405020304" pitchFamily="18" charset="0"/>
              </a:rPr>
              <a:t>Dictionary</a:t>
            </a:r>
            <a:r>
              <a:rPr lang="uk-UA" sz="2400" dirty="0"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cs typeface="Times New Roman" panose="02020603050405020304" pitchFamily="18" charset="0"/>
              </a:rPr>
              <a:t>вніс</a:t>
            </a:r>
            <a:r>
              <a:rPr lang="uk-UA" sz="2400" dirty="0">
                <a:cs typeface="Times New Roman" panose="02020603050405020304" pitchFamily="18" charset="0"/>
              </a:rPr>
              <a:t> це слово до свого переліку: дієслово «</a:t>
            </a:r>
            <a:r>
              <a:rPr lang="uk-UA" sz="2400" dirty="0" err="1">
                <a:cs typeface="Times New Roman" panose="02020603050405020304" pitchFamily="18" charset="0"/>
              </a:rPr>
              <a:t>to</a:t>
            </a:r>
            <a:r>
              <a:rPr lang="uk-UA" sz="2400" dirty="0"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cs typeface="Times New Roman" panose="02020603050405020304" pitchFamily="18" charset="0"/>
              </a:rPr>
              <a:t>Instagram</a:t>
            </a:r>
            <a:r>
              <a:rPr lang="uk-UA" sz="2400" dirty="0">
                <a:cs typeface="Times New Roman" panose="02020603050405020304" pitchFamily="18" charset="0"/>
              </a:rPr>
              <a:t>» означає завантаження фото в цю соціальну мережу, прикметник «</a:t>
            </a:r>
            <a:r>
              <a:rPr lang="uk-UA" sz="2400" dirty="0" err="1">
                <a:cs typeface="Times New Roman" panose="02020603050405020304" pitchFamily="18" charset="0"/>
              </a:rPr>
              <a:t>instagrammable</a:t>
            </a:r>
            <a:r>
              <a:rPr lang="uk-UA" sz="2400" dirty="0">
                <a:cs typeface="Times New Roman" panose="02020603050405020304" pitchFamily="18" charset="0"/>
              </a:rPr>
              <a:t>» використовують на позначення того, що пасує до формату </a:t>
            </a:r>
            <a:r>
              <a:rPr lang="uk-UA" sz="2400" dirty="0" err="1" smtClean="0">
                <a:cs typeface="Times New Roman" panose="02020603050405020304" pitchFamily="18" charset="0"/>
              </a:rPr>
              <a:t>інстаграма</a:t>
            </a:r>
            <a:r>
              <a:rPr lang="uk-UA" sz="2400" dirty="0" smtClean="0">
                <a:cs typeface="Times New Roman" panose="02020603050405020304" pitchFamily="18" charset="0"/>
              </a:rPr>
              <a:t>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6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2B4D09C6-8E6E-4A23-A369-B40707AB7390}"/>
              </a:ext>
            </a:extLst>
          </p:cNvPr>
          <p:cNvSpPr/>
          <p:nvPr/>
        </p:nvSpPr>
        <p:spPr>
          <a:xfrm>
            <a:off x="2237232" y="436427"/>
            <a:ext cx="7717536" cy="779725"/>
          </a:xfrm>
          <a:prstGeom prst="roundRect">
            <a:avLst>
              <a:gd name="adj" fmla="val 143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Складне речення з різними видами зв</a:t>
            </a:r>
            <a:r>
              <a:rPr lang="uk-UA" sz="2800" b="1" dirty="0">
                <a:cs typeface="Calibri" panose="020F0502020204030204" pitchFamily="34" charset="0"/>
              </a:rPr>
              <a:t>’язку</a:t>
            </a:r>
            <a:endParaRPr lang="ru-RU" sz="28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5BD25A-94F2-4C04-B35C-95927982DFF1}"/>
              </a:ext>
            </a:extLst>
          </p:cNvPr>
          <p:cNvSpPr/>
          <p:nvPr/>
        </p:nvSpPr>
        <p:spPr>
          <a:xfrm>
            <a:off x="381740" y="2163931"/>
            <a:ext cx="5406501" cy="994299"/>
          </a:xfrm>
          <a:prstGeom prst="roundRect">
            <a:avLst>
              <a:gd name="adj" fmla="val 1131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400" b="1" dirty="0">
                <a:solidFill>
                  <a:schemeClr val="tx1"/>
                </a:solidFill>
              </a:rPr>
              <a:t>Із сурядним і підрядним </a:t>
            </a:r>
          </a:p>
          <a:p>
            <a:pPr algn="ctr">
              <a:lnSpc>
                <a:spcPct val="90000"/>
              </a:lnSpc>
            </a:pPr>
            <a:r>
              <a:rPr lang="uk-UA" sz="2400" dirty="0">
                <a:solidFill>
                  <a:schemeClr val="tx1"/>
                </a:solidFill>
              </a:rPr>
              <a:t>зв</a:t>
            </a:r>
            <a:r>
              <a:rPr lang="uk-UA" sz="2400" dirty="0">
                <a:solidFill>
                  <a:schemeClr val="tx1"/>
                </a:solidFill>
                <a:cs typeface="Calibri" panose="020F0502020204030204" pitchFamily="34" charset="0"/>
              </a:rPr>
              <a:t>’язком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1F7625D-DB51-4700-A669-0883AD6859EA}"/>
              </a:ext>
            </a:extLst>
          </p:cNvPr>
          <p:cNvSpPr/>
          <p:nvPr/>
        </p:nvSpPr>
        <p:spPr>
          <a:xfrm>
            <a:off x="6403759" y="2163931"/>
            <a:ext cx="5406501" cy="994299"/>
          </a:xfrm>
          <a:prstGeom prst="roundRect">
            <a:avLst>
              <a:gd name="adj" fmla="val 1131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400" b="1" dirty="0">
                <a:solidFill>
                  <a:schemeClr val="tx1"/>
                </a:solidFill>
              </a:rPr>
              <a:t>Із сполучниковим і безсполучниковим </a:t>
            </a:r>
            <a:r>
              <a:rPr lang="uk-UA" sz="2400" dirty="0">
                <a:solidFill>
                  <a:schemeClr val="tx1"/>
                </a:solidFill>
                <a:cs typeface="Calibri" panose="020F0502020204030204" pitchFamily="34" charset="0"/>
              </a:rPr>
              <a:t>зв’язком </a:t>
            </a:r>
            <a:endParaRPr lang="ru-RU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9303B65-8E2C-4032-AE06-DCAAE3ECDD9A}"/>
              </a:ext>
            </a:extLst>
          </p:cNvPr>
          <p:cNvSpPr/>
          <p:nvPr/>
        </p:nvSpPr>
        <p:spPr>
          <a:xfrm>
            <a:off x="1711913" y="4106009"/>
            <a:ext cx="3218153" cy="1298986"/>
          </a:xfrm>
          <a:prstGeom prst="roundRect">
            <a:avLst>
              <a:gd name="adj" fmla="val 11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400" dirty="0">
                <a:solidFill>
                  <a:schemeClr val="tx1"/>
                </a:solidFill>
              </a:rPr>
              <a:t>Із сурядним і безсполучниковим</a:t>
            </a:r>
            <a:endParaRPr lang="ru-RU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B82141A-E5AC-4275-B019-C1FED95E3B42}"/>
              </a:ext>
            </a:extLst>
          </p:cNvPr>
          <p:cNvSpPr/>
          <p:nvPr/>
        </p:nvSpPr>
        <p:spPr>
          <a:xfrm>
            <a:off x="5152011" y="4106009"/>
            <a:ext cx="3218153" cy="1298986"/>
          </a:xfrm>
          <a:prstGeom prst="roundRect">
            <a:avLst>
              <a:gd name="adj" fmla="val 11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400" dirty="0">
                <a:solidFill>
                  <a:schemeClr val="tx1"/>
                </a:solidFill>
              </a:rPr>
              <a:t>Із сурядним і підрядним і безсполучниковим</a:t>
            </a:r>
            <a:endParaRPr lang="ru-RU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CF06E0A-0045-4B23-8A13-5E8D6A7374F0}"/>
              </a:ext>
            </a:extLst>
          </p:cNvPr>
          <p:cNvSpPr/>
          <p:nvPr/>
        </p:nvSpPr>
        <p:spPr>
          <a:xfrm>
            <a:off x="8592109" y="4106009"/>
            <a:ext cx="3218153" cy="1298986"/>
          </a:xfrm>
          <a:prstGeom prst="roundRect">
            <a:avLst>
              <a:gd name="adj" fmla="val 11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400" dirty="0">
                <a:solidFill>
                  <a:schemeClr val="tx1"/>
                </a:solidFill>
              </a:rPr>
              <a:t>З підрядним і безсполучниковим</a:t>
            </a:r>
            <a:endParaRPr lang="ru-RU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7668963-CBEF-4146-9939-0070905CC567}"/>
              </a:ext>
            </a:extLst>
          </p:cNvPr>
          <p:cNvCxnSpPr>
            <a:cxnSpLocks/>
          </p:cNvCxnSpPr>
          <p:nvPr/>
        </p:nvCxnSpPr>
        <p:spPr>
          <a:xfrm>
            <a:off x="3077691" y="1737360"/>
            <a:ext cx="0" cy="426571"/>
          </a:xfrm>
          <a:prstGeom prst="straightConnector1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265BEB9C-F8A6-4C45-8EFE-C29D1991A83B}"/>
              </a:ext>
            </a:extLst>
          </p:cNvPr>
          <p:cNvCxnSpPr>
            <a:cxnSpLocks/>
          </p:cNvCxnSpPr>
          <p:nvPr/>
        </p:nvCxnSpPr>
        <p:spPr>
          <a:xfrm>
            <a:off x="9107010" y="1737360"/>
            <a:ext cx="0" cy="426571"/>
          </a:xfrm>
          <a:prstGeom prst="straightConnector1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lg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6A7A206-F345-41EE-AC95-0C4A62CE95F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9107010" y="3158230"/>
            <a:ext cx="0" cy="46889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CB75DEB-3F66-403B-A5E4-CFB89E2ED494}"/>
              </a:ext>
            </a:extLst>
          </p:cNvPr>
          <p:cNvCxnSpPr>
            <a:cxnSpLocks/>
          </p:cNvCxnSpPr>
          <p:nvPr/>
        </p:nvCxnSpPr>
        <p:spPr>
          <a:xfrm>
            <a:off x="3312160" y="3627120"/>
            <a:ext cx="6888480" cy="0"/>
          </a:xfrm>
          <a:prstGeom prst="line">
            <a:avLst/>
          </a:prstGeom>
          <a:ln w="22225" cap="rnd">
            <a:solidFill>
              <a:schemeClr val="tx1">
                <a:lumMod val="50000"/>
                <a:lumOff val="50000"/>
              </a:schemeClr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DC41E7-9F68-43E5-9542-F43121D02708}"/>
              </a:ext>
            </a:extLst>
          </p:cNvPr>
          <p:cNvCxnSpPr>
            <a:cxnSpLocks/>
          </p:cNvCxnSpPr>
          <p:nvPr/>
        </p:nvCxnSpPr>
        <p:spPr>
          <a:xfrm>
            <a:off x="3312160" y="3629858"/>
            <a:ext cx="0" cy="476151"/>
          </a:xfrm>
          <a:prstGeom prst="line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bevel/>
            <a:headEnd type="none" w="lg" len="lg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4775247-FC91-448A-B9DC-508EFF2D3264}"/>
              </a:ext>
            </a:extLst>
          </p:cNvPr>
          <p:cNvCxnSpPr>
            <a:cxnSpLocks/>
          </p:cNvCxnSpPr>
          <p:nvPr/>
        </p:nvCxnSpPr>
        <p:spPr>
          <a:xfrm>
            <a:off x="6749199" y="3632723"/>
            <a:ext cx="0" cy="476151"/>
          </a:xfrm>
          <a:prstGeom prst="line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lg" len="lg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2DB7EEE-7B50-452F-95F3-7C931630549C}"/>
              </a:ext>
            </a:extLst>
          </p:cNvPr>
          <p:cNvCxnSpPr>
            <a:cxnSpLocks/>
          </p:cNvCxnSpPr>
          <p:nvPr/>
        </p:nvCxnSpPr>
        <p:spPr>
          <a:xfrm>
            <a:off x="10200640" y="3636991"/>
            <a:ext cx="0" cy="476151"/>
          </a:xfrm>
          <a:prstGeom prst="line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bevel/>
            <a:headEnd type="none" w="lg" len="lg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A488AFFC-F125-418D-9F6A-061F76BBC9F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1216152"/>
            <a:ext cx="0" cy="49072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ash"/>
            <a:headEnd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25399E2-262E-4524-A6D9-E9744F42C6BF}"/>
              </a:ext>
            </a:extLst>
          </p:cNvPr>
          <p:cNvCxnSpPr>
            <a:cxnSpLocks/>
          </p:cNvCxnSpPr>
          <p:nvPr/>
        </p:nvCxnSpPr>
        <p:spPr>
          <a:xfrm flipV="1">
            <a:off x="3077691" y="1706880"/>
            <a:ext cx="6029319" cy="3048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5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овина рамки 1">
            <a:extLst>
              <a:ext uri="{FF2B5EF4-FFF2-40B4-BE49-F238E27FC236}">
                <a16:creationId xmlns:a16="http://schemas.microsoft.com/office/drawing/2014/main" xmlns="" id="{BEBF1950-354C-48F0-AA7C-3C1996F8DA8A}"/>
              </a:ext>
            </a:extLst>
          </p:cNvPr>
          <p:cNvSpPr/>
          <p:nvPr/>
        </p:nvSpPr>
        <p:spPr>
          <a:xfrm>
            <a:off x="523783" y="363981"/>
            <a:ext cx="8717871" cy="5157926"/>
          </a:xfrm>
          <a:prstGeom prst="halfFrame">
            <a:avLst>
              <a:gd name="adj1" fmla="val 583"/>
              <a:gd name="adj2" fmla="val 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xmlns="" id="{BC1AA5EA-3064-4BCE-BE6F-37886818E1F9}"/>
              </a:ext>
            </a:extLst>
          </p:cNvPr>
          <p:cNvSpPr/>
          <p:nvPr/>
        </p:nvSpPr>
        <p:spPr>
          <a:xfrm flipH="1" flipV="1">
            <a:off x="2950346" y="693938"/>
            <a:ext cx="8717871" cy="5157926"/>
          </a:xfrm>
          <a:prstGeom prst="halfFrame">
            <a:avLst>
              <a:gd name="adj1" fmla="val 583"/>
              <a:gd name="adj2" fmla="val 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52F8DA-1D73-41FC-83D2-872FD26A1C21}"/>
              </a:ext>
            </a:extLst>
          </p:cNvPr>
          <p:cNvSpPr/>
          <p:nvPr/>
        </p:nvSpPr>
        <p:spPr>
          <a:xfrm>
            <a:off x="3811757" y="489144"/>
            <a:ext cx="434644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Справжні </a:t>
            </a:r>
            <a:r>
              <a:rPr lang="uk-UA" sz="32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інфлюенсери</a:t>
            </a:r>
            <a:endParaRPr lang="ru-RU" sz="2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A49C1A4-8A01-4ADF-849F-DD8F33315CE5}"/>
              </a:ext>
            </a:extLst>
          </p:cNvPr>
          <p:cNvSpPr/>
          <p:nvPr/>
        </p:nvSpPr>
        <p:spPr>
          <a:xfrm>
            <a:off x="2778710" y="1752952"/>
            <a:ext cx="8491492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Небезпека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дезінформації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інстаграмі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розбудить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>
                <a:ea typeface="Calibri" panose="020F0502020204030204" pitchFamily="34" charset="0"/>
              </a:rPr>
              <a:t>Лео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Мірані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старший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кореспондент</a:t>
            </a:r>
            <a:r>
              <a:rPr lang="en-US" sz="2000" dirty="0">
                <a:ea typeface="Calibri" panose="020F0502020204030204" pitchFamily="34" charset="0"/>
              </a:rPr>
              <a:t> у </a:t>
            </a:r>
            <a:r>
              <a:rPr lang="en-US" sz="2000" dirty="0" err="1">
                <a:ea typeface="Calibri" panose="020F0502020204030204" pitchFamily="34" charset="0"/>
              </a:rPr>
              <a:t>Британії</a:t>
            </a:r>
            <a:r>
              <a:rPr lang="en-US" sz="2000" dirty="0">
                <a:ea typeface="Calibri" panose="020F0502020204030204" pitchFamily="34" charset="0"/>
              </a:rPr>
              <a:t>, The Economist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452E74-9E1C-4A0A-AF51-9BABFE705947}"/>
              </a:ext>
            </a:extLst>
          </p:cNvPr>
          <p:cNvSpPr/>
          <p:nvPr/>
        </p:nvSpPr>
        <p:spPr>
          <a:xfrm>
            <a:off x="921798" y="3280551"/>
            <a:ext cx="10348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…Поєднання тексту і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шерінгу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 разом із неосяжною базою користувачів зробило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інстаграм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 дуже схожим на фейсбук і дуже спокусливим для пропагандистів. А «найпрекрасніше» те, що цю соцмережу все ще вважають місцем, де постять фото заходів сонця й кавових чашок, а молоді привабливі </a:t>
            </a: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інфлюенсери</a:t>
            </a: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 розносять ущент блиск для губ — користувачі не насторожі.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овина рамки 1">
            <a:extLst>
              <a:ext uri="{FF2B5EF4-FFF2-40B4-BE49-F238E27FC236}">
                <a16:creationId xmlns:a16="http://schemas.microsoft.com/office/drawing/2014/main" xmlns="" id="{BEBF1950-354C-48F0-AA7C-3C1996F8DA8A}"/>
              </a:ext>
            </a:extLst>
          </p:cNvPr>
          <p:cNvSpPr/>
          <p:nvPr/>
        </p:nvSpPr>
        <p:spPr>
          <a:xfrm>
            <a:off x="523783" y="363981"/>
            <a:ext cx="8717871" cy="5157926"/>
          </a:xfrm>
          <a:prstGeom prst="halfFrame">
            <a:avLst>
              <a:gd name="adj1" fmla="val 583"/>
              <a:gd name="adj2" fmla="val 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xmlns="" id="{BC1AA5EA-3064-4BCE-BE6F-37886818E1F9}"/>
              </a:ext>
            </a:extLst>
          </p:cNvPr>
          <p:cNvSpPr/>
          <p:nvPr/>
        </p:nvSpPr>
        <p:spPr>
          <a:xfrm flipH="1" flipV="1">
            <a:off x="2950346" y="693938"/>
            <a:ext cx="8717871" cy="5157926"/>
          </a:xfrm>
          <a:prstGeom prst="halfFrame">
            <a:avLst>
              <a:gd name="adj1" fmla="val 583"/>
              <a:gd name="adj2" fmla="val 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F9DC484-7D80-4F7A-8702-BCF27DDA62C3}"/>
              </a:ext>
            </a:extLst>
          </p:cNvPr>
          <p:cNvSpPr/>
          <p:nvPr/>
        </p:nvSpPr>
        <p:spPr>
          <a:xfrm>
            <a:off x="1180731" y="1006136"/>
            <a:ext cx="9836459" cy="418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Але політика давним-давно інфікувала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інстаграм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: у своєму звіті </a:t>
            </a: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Комітет з розвідки сенату США 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стверджує, що роль цієї соцмережі у втручанні у вибори 2016 року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недооцінено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. У звіті також указано, що, «</a:t>
            </a: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окрім російського втручання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інстаграмі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 і далі процвітають брехня й теорії змови, сфабриковані всередині країни».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Акаунти, присвячені проблемам, що розділяють суспільство, як-от політичні меми або вакцинація, уже почали множитися. Підписникам цих сторінок потім показують подібні акаунти й алгоритмічно підкріплюють певну думку, так само як у фейсбуці. Користувачі знаходять можливість висловити політичні ідеї й у самій «сітці» основного акаунта: зміна головної фотографії профілю на червоний колір на підтримку Кашміру або на синій для Судану.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4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овина рамки 1">
            <a:extLst>
              <a:ext uri="{FF2B5EF4-FFF2-40B4-BE49-F238E27FC236}">
                <a16:creationId xmlns:a16="http://schemas.microsoft.com/office/drawing/2014/main" xmlns="" id="{A7514A30-4831-4358-8B94-4905F0C3CD4A}"/>
              </a:ext>
            </a:extLst>
          </p:cNvPr>
          <p:cNvSpPr/>
          <p:nvPr/>
        </p:nvSpPr>
        <p:spPr>
          <a:xfrm>
            <a:off x="523783" y="363981"/>
            <a:ext cx="8717871" cy="5157926"/>
          </a:xfrm>
          <a:prstGeom prst="halfFrame">
            <a:avLst>
              <a:gd name="adj1" fmla="val 583"/>
              <a:gd name="adj2" fmla="val 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xmlns="" id="{2F88834F-D860-4CC8-93A4-D1D034985537}"/>
              </a:ext>
            </a:extLst>
          </p:cNvPr>
          <p:cNvSpPr/>
          <p:nvPr/>
        </p:nvSpPr>
        <p:spPr>
          <a:xfrm flipH="1" flipV="1">
            <a:off x="2950346" y="693938"/>
            <a:ext cx="8717871" cy="5157926"/>
          </a:xfrm>
          <a:prstGeom prst="halfFrame">
            <a:avLst>
              <a:gd name="adj1" fmla="val 583"/>
              <a:gd name="adj2" fmla="val 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85F656-60F3-49C7-85DA-8B4E340E35DC}"/>
              </a:ext>
            </a:extLst>
          </p:cNvPr>
          <p:cNvSpPr/>
          <p:nvPr/>
        </p:nvSpPr>
        <p:spPr>
          <a:xfrm>
            <a:off x="1102310" y="1765438"/>
            <a:ext cx="9987379" cy="2624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З 2016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року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фейсбук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співпрацює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агенціями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фактчекінгу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взяв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роботу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велику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модераторів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контенту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намагається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зменшити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обсяг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вірусного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контенту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а в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молодшої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посестри-мережі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яка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зростає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захисних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механізмів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uk-U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Уривок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публікації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журналі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у 2020»,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спільним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проєктом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The Economist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та «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тижня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7A2E4C4-80BB-450F-AC1E-74B99DC024A5}"/>
              </a:ext>
            </a:extLst>
          </p:cNvPr>
          <p:cNvSpPr/>
          <p:nvPr/>
        </p:nvSpPr>
        <p:spPr>
          <a:xfrm>
            <a:off x="4094009" y="90041"/>
            <a:ext cx="4003981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Ознаки впливу:</a:t>
            </a:r>
            <a:endParaRPr lang="ru-RU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45887C-C663-4C1D-819E-E79BDE66A1AA}"/>
              </a:ext>
            </a:extLst>
          </p:cNvPr>
          <p:cNvSpPr/>
          <p:nvPr/>
        </p:nvSpPr>
        <p:spPr>
          <a:xfrm>
            <a:off x="2183254" y="5436874"/>
            <a:ext cx="6096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dirty="0">
                <a:ea typeface="Calibri" panose="020F0502020204030204" pitchFamily="34" charset="0"/>
              </a:rPr>
              <a:t>специфічні </a:t>
            </a:r>
            <a:r>
              <a:rPr lang="uk-UA" sz="2800" dirty="0" err="1">
                <a:ea typeface="Calibri" panose="020F0502020204030204" pitchFamily="34" charset="0"/>
              </a:rPr>
              <a:t>гештеги</a:t>
            </a:r>
            <a:r>
              <a:rPr lang="uk-UA" sz="2800" dirty="0"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D2B44F9-FC1C-4EB5-BBF7-32B8E457E460}"/>
              </a:ext>
            </a:extLst>
          </p:cNvPr>
          <p:cNvSpPr/>
          <p:nvPr/>
        </p:nvSpPr>
        <p:spPr>
          <a:xfrm>
            <a:off x="2183254" y="1201206"/>
            <a:ext cx="445788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рамка/напис/колір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аватара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48D9AE9-D7EE-4C1F-B344-DEEFD0EBF0C4}"/>
              </a:ext>
            </a:extLst>
          </p:cNvPr>
          <p:cNvSpPr/>
          <p:nvPr/>
        </p:nvSpPr>
        <p:spPr>
          <a:xfrm>
            <a:off x="2183254" y="1893220"/>
            <a:ext cx="374814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фрази в описі профілю;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27D638-672F-49A0-8FA6-DBDF0714FD86}"/>
              </a:ext>
            </a:extLst>
          </p:cNvPr>
          <p:cNvSpPr/>
          <p:nvPr/>
        </p:nvSpPr>
        <p:spPr>
          <a:xfrm>
            <a:off x="2183254" y="2585234"/>
            <a:ext cx="800830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емоційні дописи, заклики, які підштовхують нас до певних висновків;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8D8CAFC-6ABE-4E16-8DFF-DE95F3BE580D}"/>
              </a:ext>
            </a:extLst>
          </p:cNvPr>
          <p:cNvSpPr/>
          <p:nvPr/>
        </p:nvSpPr>
        <p:spPr>
          <a:xfrm>
            <a:off x="2183254" y="3665047"/>
            <a:ext cx="729449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коментарі однакового змісту з різних акаунтів;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3C213D-76E1-4427-9C90-DDBFA3C8EFED}"/>
              </a:ext>
            </a:extLst>
          </p:cNvPr>
          <p:cNvSpPr/>
          <p:nvPr/>
        </p:nvSpPr>
        <p:spPr>
          <a:xfrm>
            <a:off x="2183254" y="4357061"/>
            <a:ext cx="83190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дописи на однакову тему від різних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інфлюенсерів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за короткий проміжок часу;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F46F8E4-9343-4671-AB32-E76D48BAF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1" y="1162075"/>
            <a:ext cx="575637" cy="5583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B57C38F-A957-4AA3-8998-821C642E6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1" y="1854090"/>
            <a:ext cx="575636" cy="5583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CA8E293-A936-4BE0-933B-F2C97CD6A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1" y="2546104"/>
            <a:ext cx="575636" cy="5583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85BAD73-DEC3-40D3-A49D-61CD78EDD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1" y="3625915"/>
            <a:ext cx="575636" cy="5583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EEF9E71-6FB0-4B6F-A2AC-A9AB51FFA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1" y="4357055"/>
            <a:ext cx="575636" cy="5583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934F67E-4859-4B5B-A153-F80093791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1" y="5397742"/>
            <a:ext cx="575636" cy="5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588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511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Helena Rosinska</cp:lastModifiedBy>
  <cp:revision>290</cp:revision>
  <dcterms:created xsi:type="dcterms:W3CDTF">2018-04-01T13:17:58Z</dcterms:created>
  <dcterms:modified xsi:type="dcterms:W3CDTF">2020-05-03T10:09:21Z</dcterms:modified>
</cp:coreProperties>
</file>