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78" r:id="rId4"/>
    <p:sldId id="293" r:id="rId5"/>
    <p:sldId id="295" r:id="rId6"/>
    <p:sldId id="294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332" autoAdjust="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22.07.2020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C0FF207-DC64-48AD-ACD1-44FBA1F1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1561" y="1979512"/>
            <a:ext cx="5916689" cy="4959948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5E2D66-A80B-458D-91DA-1D2DCEA87125}"/>
              </a:ext>
            </a:extLst>
          </p:cNvPr>
          <p:cNvSpPr/>
          <p:nvPr/>
        </p:nvSpPr>
        <p:spPr>
          <a:xfrm>
            <a:off x="589273" y="283291"/>
            <a:ext cx="5097965" cy="2222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uk-UA" sz="7200" b="1" dirty="0"/>
              <a:t>Ускладнене речення</a:t>
            </a:r>
            <a:endParaRPr lang="uk-UA" sz="7200" dirty="0">
              <a:solidFill>
                <a:schemeClr val="tx1"/>
              </a:solidFill>
            </a:endParaRPr>
          </a:p>
        </p:txBody>
      </p:sp>
      <p:pic>
        <p:nvPicPr>
          <p:cNvPr id="9" name="Графіка 8">
            <a:extLst>
              <a:ext uri="{FF2B5EF4-FFF2-40B4-BE49-F238E27FC236}">
                <a16:creationId xmlns:a16="http://schemas.microsoft.com/office/drawing/2014/main" id="{034BAC8B-D400-4491-89A8-F9A8305F65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79594" y="2787498"/>
            <a:ext cx="5000625" cy="4076700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09A87BC6-51FD-4063-99B3-BA5B97B7EACE}"/>
              </a:ext>
            </a:extLst>
          </p:cNvPr>
          <p:cNvSpPr/>
          <p:nvPr/>
        </p:nvSpPr>
        <p:spPr>
          <a:xfrm>
            <a:off x="589273" y="5743712"/>
            <a:ext cx="3169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розбір ускладненого речення</a:t>
            </a:r>
          </a:p>
        </p:txBody>
      </p:sp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541138"/>
            <a:ext cx="12192000" cy="2408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Ins="936000" rtlCol="0" anchor="ctr"/>
          <a:lstStyle/>
          <a:p>
            <a:pPr algn="ctr"/>
            <a:r>
              <a:rPr lang="uk-UA" sz="8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Сторітелінг</a:t>
            </a:r>
            <a:endParaRPr lang="uk-UA" sz="6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uk-UA" sz="3600" i="1" dirty="0"/>
              <a:t>(у перекладі з англійської </a:t>
            </a:r>
            <a:r>
              <a:rPr lang="en-US" sz="3600" i="1" dirty="0"/>
              <a:t>story </a:t>
            </a:r>
            <a:r>
              <a:rPr lang="uk-UA" sz="3600" i="1" dirty="0"/>
              <a:t>означає «історія», </a:t>
            </a:r>
          </a:p>
          <a:p>
            <a:pPr algn="ctr">
              <a:lnSpc>
                <a:spcPct val="90000"/>
              </a:lnSpc>
            </a:pPr>
            <a:r>
              <a:rPr lang="uk-UA" sz="3600" i="1" dirty="0"/>
              <a:t>а </a:t>
            </a:r>
            <a:r>
              <a:rPr lang="en-US" sz="3600" i="1" dirty="0"/>
              <a:t>telling — «</a:t>
            </a:r>
            <a:r>
              <a:rPr lang="uk-UA" sz="3600" i="1" dirty="0"/>
              <a:t>розповідати»)</a:t>
            </a:r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4549" y="3311297"/>
            <a:ext cx="10162902" cy="2408784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/>
              <a:t>— це мистецтво розповіді. Ключовими є змістовна інформація, емоція, вплив, формування довіри до оповідача.</a:t>
            </a:r>
          </a:p>
        </p:txBody>
      </p:sp>
    </p:spTree>
    <p:extLst>
      <p:ext uri="{BB962C8B-B14F-4D97-AF65-F5344CB8AC3E}">
        <p14:creationId xmlns:p14="http://schemas.microsoft.com/office/powerpoint/2010/main" val="710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91A86F00-B2F2-47AA-8A94-0501EA184E3E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Особливості </a:t>
            </a:r>
            <a:r>
              <a:rPr lang="uk-UA" sz="7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сторітелінгу</a:t>
            </a:r>
            <a:endParaRPr lang="uk-UA" sz="6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7349" y="390237"/>
            <a:ext cx="11295016" cy="1360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36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4CD2D8C2-A82B-46A7-A994-72EDE52488B7}"/>
              </a:ext>
            </a:extLst>
          </p:cNvPr>
          <p:cNvCxnSpPr>
            <a:cxnSpLocks/>
            <a:stCxn id="4" idx="4"/>
            <a:endCxn id="6" idx="4"/>
          </p:cNvCxnSpPr>
          <p:nvPr/>
        </p:nvCxnSpPr>
        <p:spPr>
          <a:xfrm>
            <a:off x="641114" y="1118582"/>
            <a:ext cx="0" cy="26720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5FFD151-7E1A-42B5-ABB4-091ECFEB7232}"/>
              </a:ext>
            </a:extLst>
          </p:cNvPr>
          <p:cNvSpPr/>
          <p:nvPr/>
        </p:nvSpPr>
        <p:spPr>
          <a:xfrm>
            <a:off x="1168400" y="502170"/>
            <a:ext cx="10525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2400"/>
              </a:spcBef>
            </a:pPr>
            <a:r>
              <a:rPr lang="uk-UA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 маєте точно знати, </a:t>
            </a:r>
            <a:r>
              <a:rPr lang="uk-UA" sz="28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uk-UA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саме хочете сказати, яке </a:t>
            </a:r>
            <a:r>
              <a:rPr lang="uk-UA" sz="28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головне повідомлення</a:t>
            </a:r>
            <a:r>
              <a:rPr lang="uk-UA" sz="28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вашого виступу (тексту, промови тощо).</a:t>
            </a:r>
          </a:p>
          <a:p>
            <a:pPr lvl="0">
              <a:spcBef>
                <a:spcPts val="2400"/>
              </a:spcBef>
            </a:pPr>
            <a:r>
              <a:rPr lang="uk-UA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Ви маєте точно розуміти, </a:t>
            </a:r>
            <a:r>
              <a:rPr lang="uk-UA" sz="2800" b="1" i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для кого</a:t>
            </a:r>
            <a:r>
              <a:rPr lang="uk-UA" sz="28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ви розповідаєте історію, для якої аудиторії: чи це ваш одноліток, батьки, вчителі у школі, чи незнайомець з інтернет-чату. </a:t>
            </a:r>
          </a:p>
          <a:p>
            <a:pPr lvl="0">
              <a:spcBef>
                <a:spcPts val="2400"/>
              </a:spcBef>
            </a:pPr>
            <a:r>
              <a:rPr lang="uk-UA" sz="2800" dirty="0">
                <a:latin typeface="+mj-lt"/>
                <a:ea typeface="Times New Roman" panose="02020603050405020304" pitchFamily="18" charset="0"/>
              </a:rPr>
              <a:t>Обов’язково продумайте </a:t>
            </a:r>
            <a:r>
              <a:rPr lang="uk-UA" sz="2800" b="1" i="1" dirty="0">
                <a:latin typeface="+mj-lt"/>
                <a:ea typeface="Times New Roman" panose="02020603050405020304" pitchFamily="18" charset="0"/>
              </a:rPr>
              <a:t>структуру</a:t>
            </a:r>
            <a:r>
              <a:rPr lang="uk-UA" sz="2800" dirty="0">
                <a:latin typeface="+mj-lt"/>
                <a:ea typeface="Times New Roman" panose="02020603050405020304" pitchFamily="18" charset="0"/>
              </a:rPr>
              <a:t> (ви як диригент: від поруху вашої руки оркестр може грати злагоджено або фальшувати): як ви представите героя (чи себе у власній історії), події; який зв’язок між згадуваними іменами, фактами; як ви як </a:t>
            </a:r>
            <a:r>
              <a:rPr lang="ru-RU" sz="2800" dirty="0" err="1">
                <a:latin typeface="+mj-lt"/>
                <a:ea typeface="Times New Roman" panose="02020603050405020304" pitchFamily="18" charset="0"/>
              </a:rPr>
              <a:t>оповідач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+mj-lt"/>
                <a:ea typeface="Times New Roman" panose="02020603050405020304" pitchFamily="18" charset="0"/>
              </a:rPr>
              <a:t>спілкуватиметеся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 з </a:t>
            </a:r>
            <a:r>
              <a:rPr lang="ru-RU" sz="2800" dirty="0" err="1">
                <a:latin typeface="+mj-lt"/>
                <a:ea typeface="Times New Roman" panose="02020603050405020304" pitchFamily="18" charset="0"/>
              </a:rPr>
              <a:t>аудиторією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; яку </a:t>
            </a:r>
            <a:r>
              <a:rPr lang="ru-RU" sz="2800" dirty="0" err="1">
                <a:latin typeface="+mj-lt"/>
                <a:ea typeface="Times New Roman" panose="02020603050405020304" pitchFamily="18" charset="0"/>
              </a:rPr>
              <a:t>виберете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800" dirty="0" err="1">
                <a:latin typeface="+mj-lt"/>
                <a:ea typeface="Times New Roman" panose="02020603050405020304" pitchFamily="18" charset="0"/>
              </a:rPr>
              <a:t>поведінку</a:t>
            </a:r>
            <a:r>
              <a:rPr lang="ru-RU" sz="2800" dirty="0">
                <a:latin typeface="+mj-lt"/>
                <a:ea typeface="Times New Roman" panose="02020603050405020304" pitchFamily="18" charset="0"/>
              </a:rPr>
              <a:t>.</a:t>
            </a:r>
            <a:endParaRPr lang="uk-UA" sz="2800" dirty="0">
              <a:latin typeface="+mj-lt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1992BCF-894B-41FF-AD08-A186206EC3D7}"/>
              </a:ext>
            </a:extLst>
          </p:cNvPr>
          <p:cNvSpPr/>
          <p:nvPr/>
        </p:nvSpPr>
        <p:spPr>
          <a:xfrm>
            <a:off x="332908" y="502170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1</a:t>
            </a:r>
            <a:endParaRPr lang="uk-UA" sz="32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D609810-C0B9-408E-AB43-155C42898B4F}"/>
              </a:ext>
            </a:extLst>
          </p:cNvPr>
          <p:cNvSpPr/>
          <p:nvPr/>
        </p:nvSpPr>
        <p:spPr>
          <a:xfrm>
            <a:off x="332908" y="1558810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2</a:t>
            </a:r>
            <a:endParaRPr lang="uk-UA" sz="3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77CCAB2-87C4-42BD-863C-BBB4B5F2DB6F}"/>
              </a:ext>
            </a:extLst>
          </p:cNvPr>
          <p:cNvSpPr/>
          <p:nvPr/>
        </p:nvSpPr>
        <p:spPr>
          <a:xfrm>
            <a:off x="332908" y="3174250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3</a:t>
            </a:r>
            <a:endParaRPr lang="uk-UA" sz="3200" b="1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F4277E21-721D-4E95-9615-B1C322F54CE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41114" y="3790662"/>
            <a:ext cx="0" cy="201069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8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4CD2D8C2-A82B-46A7-A994-72EDE52488B7}"/>
              </a:ext>
            </a:extLst>
          </p:cNvPr>
          <p:cNvCxnSpPr>
            <a:cxnSpLocks/>
            <a:stCxn id="4" idx="4"/>
            <a:endCxn id="6" idx="4"/>
          </p:cNvCxnSpPr>
          <p:nvPr/>
        </p:nvCxnSpPr>
        <p:spPr>
          <a:xfrm>
            <a:off x="641114" y="1118582"/>
            <a:ext cx="0" cy="42856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5FFD151-7E1A-42B5-ABB4-091ECFEB7232}"/>
              </a:ext>
            </a:extLst>
          </p:cNvPr>
          <p:cNvSpPr/>
          <p:nvPr/>
        </p:nvSpPr>
        <p:spPr>
          <a:xfrm>
            <a:off x="1168400" y="502170"/>
            <a:ext cx="1052576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800"/>
              </a:spcBef>
            </a:pPr>
            <a:r>
              <a:rPr lang="uk-UA" sz="2800" dirty="0"/>
              <a:t>Щоб ваша історія запам’яталася, у ній мають бути </a:t>
            </a:r>
            <a:r>
              <a:rPr lang="uk-UA" sz="2800" b="1" i="1" dirty="0"/>
              <a:t>дія, емоція </a:t>
            </a:r>
            <a:r>
              <a:rPr lang="uk-UA" sz="2800" i="1" dirty="0"/>
              <a:t>і </a:t>
            </a:r>
            <a:r>
              <a:rPr lang="uk-UA" sz="2800" b="1" i="1" dirty="0"/>
              <a:t>висновок</a:t>
            </a:r>
            <a:r>
              <a:rPr lang="uk-UA" sz="2800" dirty="0"/>
              <a:t>. Спочатку ви розповідаєте якийсь факт (</a:t>
            </a:r>
            <a:r>
              <a:rPr lang="uk-UA" sz="2800" i="1" dirty="0"/>
              <a:t>дія</a:t>
            </a:r>
            <a:r>
              <a:rPr lang="uk-UA" sz="2800" dirty="0"/>
              <a:t>), потім доповнюєте вашу розповідь </a:t>
            </a:r>
            <a:r>
              <a:rPr lang="uk-UA" sz="2800" i="1" dirty="0"/>
              <a:t>емоціями</a:t>
            </a:r>
            <a:r>
              <a:rPr lang="uk-UA" sz="2800" dirty="0"/>
              <a:t>, які цей факт викликав. Наприкінці ділитеся </a:t>
            </a:r>
            <a:r>
              <a:rPr lang="uk-UA" sz="2800" i="1" dirty="0"/>
              <a:t>висновками:</a:t>
            </a:r>
            <a:r>
              <a:rPr lang="uk-UA" sz="2800" dirty="0"/>
              <a:t> чого вчить або до чого закликає розказана історія. </a:t>
            </a:r>
          </a:p>
          <a:p>
            <a:pPr lvl="0">
              <a:spcBef>
                <a:spcPts val="1800"/>
              </a:spcBef>
            </a:pPr>
            <a:r>
              <a:rPr lang="uk-UA" sz="2800" dirty="0"/>
              <a:t>Завжди спирайтеся тільки на конкретні факти і на перевірену інформацію. </a:t>
            </a:r>
            <a:r>
              <a:rPr lang="uk-UA" sz="2800" b="1" i="1" dirty="0" err="1"/>
              <a:t>Фактчекінг</a:t>
            </a:r>
            <a:r>
              <a:rPr lang="uk-UA" sz="2800" dirty="0"/>
              <a:t> дуже важливий (перевірення фактів на достовірність, першоджерело, точність передання інформації, відсутність подвійних і більше смислів).</a:t>
            </a:r>
          </a:p>
          <a:p>
            <a:pPr lvl="0">
              <a:spcBef>
                <a:spcPts val="1800"/>
              </a:spcBef>
            </a:pPr>
            <a:r>
              <a:rPr lang="uk-UA" sz="2800" b="1" i="1" dirty="0"/>
              <a:t>Не узагальнюйте</a:t>
            </a:r>
            <a:r>
              <a:rPr lang="uk-UA" sz="2800" dirty="0"/>
              <a:t>. Кожна людина має свій індивідуальний досвід, знання, мрії.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1992BCF-894B-41FF-AD08-A186206EC3D7}"/>
              </a:ext>
            </a:extLst>
          </p:cNvPr>
          <p:cNvSpPr/>
          <p:nvPr/>
        </p:nvSpPr>
        <p:spPr>
          <a:xfrm>
            <a:off x="332908" y="502170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4</a:t>
            </a:r>
            <a:endParaRPr lang="uk-UA" sz="32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D609810-C0B9-408E-AB43-155C42898B4F}"/>
              </a:ext>
            </a:extLst>
          </p:cNvPr>
          <p:cNvSpPr/>
          <p:nvPr/>
        </p:nvSpPr>
        <p:spPr>
          <a:xfrm>
            <a:off x="332908" y="2849130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5</a:t>
            </a:r>
            <a:endParaRPr lang="uk-UA" sz="3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77CCAB2-87C4-42BD-863C-BBB4B5F2DB6F}"/>
              </a:ext>
            </a:extLst>
          </p:cNvPr>
          <p:cNvSpPr/>
          <p:nvPr/>
        </p:nvSpPr>
        <p:spPr>
          <a:xfrm>
            <a:off x="332908" y="4787784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6</a:t>
            </a:r>
            <a:endParaRPr lang="uk-UA" sz="3200" b="1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F4277E21-721D-4E95-9615-B1C322F54CE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41114" y="5404196"/>
            <a:ext cx="0" cy="3917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58E01CC-FC2C-4962-B575-7C2229109F0D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41114" y="0"/>
            <a:ext cx="0" cy="5021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54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4CD2D8C2-A82B-46A7-A994-72EDE52488B7}"/>
              </a:ext>
            </a:extLst>
          </p:cNvPr>
          <p:cNvCxnSpPr>
            <a:cxnSpLocks/>
            <a:stCxn id="4" idx="4"/>
            <a:endCxn id="6" idx="4"/>
          </p:cNvCxnSpPr>
          <p:nvPr/>
        </p:nvCxnSpPr>
        <p:spPr>
          <a:xfrm>
            <a:off x="641114" y="1108422"/>
            <a:ext cx="0" cy="45192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5FFD151-7E1A-42B5-ABB4-091ECFEB7232}"/>
              </a:ext>
            </a:extLst>
          </p:cNvPr>
          <p:cNvSpPr/>
          <p:nvPr/>
        </p:nvSpPr>
        <p:spPr>
          <a:xfrm>
            <a:off x="1168399" y="492010"/>
            <a:ext cx="1086103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uk-UA" sz="2800" dirty="0"/>
              <a:t>Пам’ятайте про </a:t>
            </a:r>
            <a:r>
              <a:rPr lang="uk-UA" sz="2800" b="1" i="1" dirty="0"/>
              <a:t>помилки</a:t>
            </a:r>
            <a:r>
              <a:rPr lang="uk-UA" sz="2800" dirty="0"/>
              <a:t> у </a:t>
            </a:r>
            <a:r>
              <a:rPr lang="uk-UA" sz="2800" dirty="0" err="1"/>
              <a:t>сторітелінгу</a:t>
            </a:r>
            <a:r>
              <a:rPr lang="uk-UA" sz="2800" dirty="0"/>
              <a:t>:</a:t>
            </a:r>
          </a:p>
          <a:p>
            <a:pPr marL="457200" lvl="0" indent="-457200">
              <a:buClr>
                <a:schemeClr val="accent2"/>
              </a:buClr>
              <a:buSzPct val="107000"/>
              <a:buFont typeface="Arial" panose="020B0604020202020204" pitchFamily="34" charset="0"/>
              <a:buChar char="●"/>
            </a:pPr>
            <a:r>
              <a:rPr lang="uk-UA" sz="2800" dirty="0"/>
              <a:t>надмірне використання деталей, не суттєвих для історії; </a:t>
            </a:r>
          </a:p>
          <a:p>
            <a:pPr marL="457200" lvl="0" indent="-457200">
              <a:buClr>
                <a:schemeClr val="accent2"/>
              </a:buClr>
              <a:buSzPct val="107000"/>
              <a:buFont typeface="Arial" panose="020B0604020202020204" pitchFamily="34" charset="0"/>
              <a:buChar char="●"/>
            </a:pPr>
            <a:r>
              <a:rPr lang="uk-UA" sz="2800" dirty="0"/>
              <a:t>спроби поєднати декілька історій в одній, через що розповідь стає заплутаною; </a:t>
            </a:r>
          </a:p>
          <a:p>
            <a:pPr marL="457200" lvl="0" indent="-457200">
              <a:buClr>
                <a:schemeClr val="accent2"/>
              </a:buClr>
              <a:buSzPct val="107000"/>
              <a:buFont typeface="Arial" panose="020B0604020202020204" pitchFamily="34" charset="0"/>
              <a:buChar char="●"/>
            </a:pPr>
            <a:r>
              <a:rPr lang="uk-UA" sz="2800" dirty="0"/>
              <a:t>брехня, неправдива інформація; </a:t>
            </a:r>
          </a:p>
          <a:p>
            <a:pPr marL="457200" lvl="0" indent="-457200">
              <a:buClr>
                <a:schemeClr val="accent2"/>
              </a:buClr>
              <a:buSzPct val="107000"/>
              <a:buFont typeface="Arial" panose="020B0604020202020204" pitchFamily="34" charset="0"/>
              <a:buChar char="●"/>
            </a:pPr>
            <a:r>
              <a:rPr lang="uk-UA" sz="2800" dirty="0"/>
              <a:t>популізм (маніпуляції громадською думкою через необґрунтовані або брехливі обіцянки); </a:t>
            </a:r>
          </a:p>
          <a:p>
            <a:pPr marL="457200" lvl="0" indent="-457200">
              <a:buClr>
                <a:schemeClr val="accent2"/>
              </a:buClr>
              <a:buSzPct val="107000"/>
              <a:buFont typeface="Arial" panose="020B0604020202020204" pitchFamily="34" charset="0"/>
              <a:buChar char="●"/>
            </a:pPr>
            <a:r>
              <a:rPr lang="uk-UA" sz="2800" dirty="0"/>
              <a:t>не зрозуміло, чим закінчилася історія.</a:t>
            </a:r>
          </a:p>
          <a:p>
            <a:pPr lvl="0">
              <a:spcBef>
                <a:spcPts val="1200"/>
              </a:spcBef>
            </a:pPr>
            <a:r>
              <a:rPr lang="uk-UA" sz="2800" b="1" i="1" dirty="0"/>
              <a:t>Поважайте інших</a:t>
            </a:r>
            <a:r>
              <a:rPr lang="uk-UA" sz="2800" dirty="0"/>
              <a:t>, уникайте образливих жартів на релігійну, етнічну, політичну тематику та інші гострі теми.</a:t>
            </a:r>
          </a:p>
          <a:p>
            <a:pPr lvl="0">
              <a:spcBef>
                <a:spcPts val="1200"/>
              </a:spcBef>
            </a:pPr>
            <a:r>
              <a:rPr lang="uk-UA" sz="2800" dirty="0"/>
              <a:t>Не розповідайте тих історій, які й так усі знають. Скажіть щось справді </a:t>
            </a:r>
            <a:r>
              <a:rPr lang="uk-UA" sz="2800" b="1" i="1" dirty="0"/>
              <a:t>особливе</a:t>
            </a:r>
            <a:r>
              <a:rPr lang="uk-UA" sz="2800" dirty="0"/>
              <a:t>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1992BCF-894B-41FF-AD08-A186206EC3D7}"/>
              </a:ext>
            </a:extLst>
          </p:cNvPr>
          <p:cNvSpPr/>
          <p:nvPr/>
        </p:nvSpPr>
        <p:spPr>
          <a:xfrm>
            <a:off x="332908" y="492010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7</a:t>
            </a:r>
            <a:endParaRPr lang="uk-UA" sz="3200" b="1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D609810-C0B9-408E-AB43-155C42898B4F}"/>
              </a:ext>
            </a:extLst>
          </p:cNvPr>
          <p:cNvSpPr/>
          <p:nvPr/>
        </p:nvSpPr>
        <p:spPr>
          <a:xfrm>
            <a:off x="332908" y="4007370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8</a:t>
            </a:r>
            <a:endParaRPr lang="uk-UA" sz="3200" b="1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77CCAB2-87C4-42BD-863C-BBB4B5F2DB6F}"/>
              </a:ext>
            </a:extLst>
          </p:cNvPr>
          <p:cNvSpPr/>
          <p:nvPr/>
        </p:nvSpPr>
        <p:spPr>
          <a:xfrm>
            <a:off x="332908" y="5011304"/>
            <a:ext cx="616412" cy="6164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3200" b="1" dirty="0"/>
              <a:t>9</a:t>
            </a:r>
            <a:endParaRPr lang="uk-UA" sz="3200" b="1" dirty="0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DD9A38D7-4C40-4EEC-AB9C-AA84AF4DD58E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41114" y="0"/>
            <a:ext cx="0" cy="4920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244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flipV="1">
            <a:off x="0" y="2526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D4BB33-CA8D-4CD4-8E86-F53BFA53B1B0}"/>
              </a:ext>
            </a:extLst>
          </p:cNvPr>
          <p:cNvSpPr/>
          <p:nvPr/>
        </p:nvSpPr>
        <p:spPr>
          <a:xfrm>
            <a:off x="0" y="38526"/>
            <a:ext cx="12192000" cy="13019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Функції, які виконує </a:t>
            </a:r>
            <a:r>
              <a:rPr lang="uk-UA" sz="4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сторітелінг</a:t>
            </a:r>
            <a:endParaRPr lang="uk-UA" sz="4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A0A7FA7-6747-43DF-8BFF-17FBF68CA3E8}"/>
              </a:ext>
            </a:extLst>
          </p:cNvPr>
          <p:cNvSpPr/>
          <p:nvPr/>
        </p:nvSpPr>
        <p:spPr>
          <a:xfrm>
            <a:off x="4389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+mj-lt"/>
              </a:rPr>
              <a:t>(є способом переконання, який дає змогу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+mj-lt"/>
              </a:rPr>
              <a:t>надихнути слухачів на прояв ініціативи, наприклад, у навчанні</a:t>
            </a:r>
            <a:r>
              <a:rPr lang="ru-RU" dirty="0">
                <a:solidFill>
                  <a:schemeClr val="tx1"/>
                </a:solidFill>
                <a:latin typeface="+mj-lt"/>
              </a:rPr>
              <a:t>).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51FD439-3228-4AA8-A226-D1C1530664F3}"/>
              </a:ext>
            </a:extLst>
          </p:cNvPr>
          <p:cNvSpPr txBox="1">
            <a:spLocks/>
          </p:cNvSpPr>
          <p:nvPr/>
        </p:nvSpPr>
        <p:spPr>
          <a:xfrm>
            <a:off x="240124" y="2215095"/>
            <a:ext cx="2357030" cy="3877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Мотиваційну</a:t>
            </a:r>
            <a:r>
              <a:rPr lang="uk-UA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0C7808A9-B7E0-47E1-A702-0051EDD5B24F}"/>
              </a:ext>
            </a:extLst>
          </p:cNvPr>
          <p:cNvSpPr/>
          <p:nvPr/>
        </p:nvSpPr>
        <p:spPr>
          <a:xfrm>
            <a:off x="3124092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  <a:latin typeface="+mj-lt"/>
              </a:rPr>
              <a:t>(історії є</a:t>
            </a:r>
          </a:p>
          <a:p>
            <a:pPr algn="ctr"/>
            <a:r>
              <a:rPr lang="uk-UA" dirty="0">
                <a:solidFill>
                  <a:schemeClr val="tx1"/>
                </a:solidFill>
                <a:latin typeface="+mj-lt"/>
              </a:rPr>
              <a:t>інструментом розвитку дружніх, колективних міжособистісних стосунків).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C0E5FA56-D684-4CE1-9D2D-D4B5E1F84BEF}"/>
              </a:ext>
            </a:extLst>
          </p:cNvPr>
          <p:cNvSpPr txBox="1">
            <a:spLocks/>
          </p:cNvSpPr>
          <p:nvPr/>
        </p:nvSpPr>
        <p:spPr>
          <a:xfrm>
            <a:off x="3102880" y="2215095"/>
            <a:ext cx="2849712" cy="38779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Об’єднуючу </a:t>
            </a:r>
            <a:r>
              <a:rPr lang="uk-UA" b="1" dirty="0">
                <a:solidFill>
                  <a:schemeClr val="tx1"/>
                </a:solidFill>
                <a:latin typeface="+mj-lt"/>
              </a:rPr>
              <a:t> </a:t>
            </a:r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76">
            <a:extLst>
              <a:ext uri="{FF2B5EF4-FFF2-40B4-BE49-F238E27FC236}">
                <a16:creationId xmlns:a16="http://schemas.microsoft.com/office/drawing/2014/main" id="{6506C179-008D-40C1-9AA5-99CFCF3732D6}"/>
              </a:ext>
            </a:extLst>
          </p:cNvPr>
          <p:cNvSpPr/>
          <p:nvPr/>
        </p:nvSpPr>
        <p:spPr>
          <a:xfrm>
            <a:off x="6243796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B5C68E75-2F2E-4C64-9A20-97568737789F}"/>
              </a:ext>
            </a:extLst>
          </p:cNvPr>
          <p:cNvSpPr txBox="1">
            <a:spLocks/>
          </p:cNvSpPr>
          <p:nvPr/>
        </p:nvSpPr>
        <p:spPr>
          <a:xfrm>
            <a:off x="6249782" y="2215095"/>
            <a:ext cx="2822514" cy="350762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Комунікативну 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chemeClr val="tx1"/>
                </a:solidFill>
                <a:latin typeface="+mj-lt"/>
              </a:rPr>
              <a:t>(оскільки історії здатні підвищити ефективність спілкування, вони можуть стати інструментом формування в них суспільно корисних переконань без використання агентів впливу. І врешті-решт – практичну, бо є одним із найпростіших способів донесення до інших інформації).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B19D2D70-65C3-498D-B502-DDF08C888BD1}"/>
              </a:ext>
            </a:extLst>
          </p:cNvPr>
          <p:cNvGrpSpPr/>
          <p:nvPr/>
        </p:nvGrpSpPr>
        <p:grpSpPr>
          <a:xfrm>
            <a:off x="718745" y="1130512"/>
            <a:ext cx="1399787" cy="969744"/>
            <a:chOff x="4089267" y="925821"/>
            <a:chExt cx="936056" cy="648482"/>
          </a:xfrm>
        </p:grpSpPr>
        <p:grpSp>
          <p:nvGrpSpPr>
            <p:cNvPr id="13" name="Group 71">
              <a:extLst>
                <a:ext uri="{FF2B5EF4-FFF2-40B4-BE49-F238E27FC236}">
                  <a16:creationId xmlns:a16="http://schemas.microsoft.com/office/drawing/2014/main" id="{7EBCD96A-BAC1-41D9-882B-A2180B3ED01C}"/>
                </a:ext>
              </a:extLst>
            </p:cNvPr>
            <p:cNvGrpSpPr/>
            <p:nvPr/>
          </p:nvGrpSpPr>
          <p:grpSpPr>
            <a:xfrm>
              <a:off x="4089267" y="925821"/>
              <a:ext cx="936056" cy="468028"/>
              <a:chOff x="914400" y="3028950"/>
              <a:chExt cx="1524000" cy="762001"/>
            </a:xfrm>
          </p:grpSpPr>
          <p:sp>
            <p:nvSpPr>
              <p:cNvPr id="15" name="Trapezoid 73">
                <a:extLst>
                  <a:ext uri="{FF2B5EF4-FFF2-40B4-BE49-F238E27FC236}">
                    <a16:creationId xmlns:a16="http://schemas.microsoft.com/office/drawing/2014/main" id="{4086B42A-EDB0-4C5D-991E-5F8D4D49A3A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Pentagon 74">
                <a:extLst>
                  <a:ext uri="{FF2B5EF4-FFF2-40B4-BE49-F238E27FC236}">
                    <a16:creationId xmlns:a16="http://schemas.microsoft.com/office/drawing/2014/main" id="{BEA3C773-9C0B-4C5A-81E7-87251BC64336}"/>
                  </a:ext>
                </a:extLst>
              </p:cNvPr>
              <p:cNvSpPr/>
              <p:nvPr/>
            </p:nvSpPr>
            <p:spPr>
              <a:xfrm rot="5400000">
                <a:off x="1295400" y="2838451"/>
                <a:ext cx="762001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" name="Oval 92">
              <a:extLst>
                <a:ext uri="{FF2B5EF4-FFF2-40B4-BE49-F238E27FC236}">
                  <a16:creationId xmlns:a16="http://schemas.microsoft.com/office/drawing/2014/main" id="{D8646BB9-61A6-486A-BC4C-20535BF3C456}"/>
                </a:ext>
              </a:extLst>
            </p:cNvPr>
            <p:cNvSpPr/>
            <p:nvPr/>
          </p:nvSpPr>
          <p:spPr>
            <a:xfrm>
              <a:off x="4287891" y="1035495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ABA8FBA-39B4-46DE-85B3-F42539366D1A}"/>
              </a:ext>
            </a:extLst>
          </p:cNvPr>
          <p:cNvGrpSpPr/>
          <p:nvPr/>
        </p:nvGrpSpPr>
        <p:grpSpPr>
          <a:xfrm>
            <a:off x="6961145" y="1130515"/>
            <a:ext cx="1399787" cy="969739"/>
            <a:chOff x="6287239" y="1517904"/>
            <a:chExt cx="772822" cy="535393"/>
          </a:xfrm>
        </p:grpSpPr>
        <p:grpSp>
          <p:nvGrpSpPr>
            <p:cNvPr id="18" name="Group 77">
              <a:extLst>
                <a:ext uri="{FF2B5EF4-FFF2-40B4-BE49-F238E27FC236}">
                  <a16:creationId xmlns:a16="http://schemas.microsoft.com/office/drawing/2014/main" id="{919CC11A-7C5C-4E16-BB58-C337B6A21C69}"/>
                </a:ext>
              </a:extLst>
            </p:cNvPr>
            <p:cNvGrpSpPr/>
            <p:nvPr/>
          </p:nvGrpSpPr>
          <p:grpSpPr>
            <a:xfrm>
              <a:off x="6287239" y="1517904"/>
              <a:ext cx="772822" cy="386411"/>
              <a:chOff x="914400" y="3028950"/>
              <a:chExt cx="1524000" cy="762000"/>
            </a:xfrm>
            <a:solidFill>
              <a:schemeClr val="accent2"/>
            </a:solidFill>
          </p:grpSpPr>
          <p:sp>
            <p:nvSpPr>
              <p:cNvPr id="20" name="Trapezoid 79">
                <a:extLst>
                  <a:ext uri="{FF2B5EF4-FFF2-40B4-BE49-F238E27FC236}">
                    <a16:creationId xmlns:a16="http://schemas.microsoft.com/office/drawing/2014/main" id="{3AE58BCF-1198-43E7-AD22-1C4A3CB46C9F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" name="Pentagon 80">
                <a:extLst>
                  <a:ext uri="{FF2B5EF4-FFF2-40B4-BE49-F238E27FC236}">
                    <a16:creationId xmlns:a16="http://schemas.microsoft.com/office/drawing/2014/main" id="{0AF08A82-54AE-49DD-B1E8-AE6B251E4E8F}"/>
                  </a:ext>
                </a:extLst>
              </p:cNvPr>
              <p:cNvSpPr/>
              <p:nvPr/>
            </p:nvSpPr>
            <p:spPr>
              <a:xfrm rot="5400000">
                <a:off x="1295401" y="2838451"/>
                <a:ext cx="761999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9" name="Oval 93">
              <a:extLst>
                <a:ext uri="{FF2B5EF4-FFF2-40B4-BE49-F238E27FC236}">
                  <a16:creationId xmlns:a16="http://schemas.microsoft.com/office/drawing/2014/main" id="{9F85CFDB-7923-4556-BDFD-FDA55CF2FEAF}"/>
                </a:ext>
              </a:extLst>
            </p:cNvPr>
            <p:cNvSpPr/>
            <p:nvPr/>
          </p:nvSpPr>
          <p:spPr>
            <a:xfrm>
              <a:off x="6451226" y="1608449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500F4A3D-43C0-4253-948D-14F2D144267E}"/>
              </a:ext>
            </a:extLst>
          </p:cNvPr>
          <p:cNvGrpSpPr/>
          <p:nvPr/>
        </p:nvGrpSpPr>
        <p:grpSpPr>
          <a:xfrm>
            <a:off x="3838449" y="1130514"/>
            <a:ext cx="1399787" cy="969743"/>
            <a:chOff x="1972912" y="925822"/>
            <a:chExt cx="936056" cy="648481"/>
          </a:xfrm>
        </p:grpSpPr>
        <p:grpSp>
          <p:nvGrpSpPr>
            <p:cNvPr id="23" name="Group 62">
              <a:extLst>
                <a:ext uri="{FF2B5EF4-FFF2-40B4-BE49-F238E27FC236}">
                  <a16:creationId xmlns:a16="http://schemas.microsoft.com/office/drawing/2014/main" id="{A9587B4B-E140-454E-A669-B5CD92BBB2E4}"/>
                </a:ext>
              </a:extLst>
            </p:cNvPr>
            <p:cNvGrpSpPr/>
            <p:nvPr/>
          </p:nvGrpSpPr>
          <p:grpSpPr>
            <a:xfrm>
              <a:off x="1972912" y="925822"/>
              <a:ext cx="936056" cy="468028"/>
              <a:chOff x="914400" y="3028950"/>
              <a:chExt cx="1524000" cy="762001"/>
            </a:xfrm>
          </p:grpSpPr>
          <p:sp>
            <p:nvSpPr>
              <p:cNvPr id="25" name="Trapezoid 63">
                <a:extLst>
                  <a:ext uri="{FF2B5EF4-FFF2-40B4-BE49-F238E27FC236}">
                    <a16:creationId xmlns:a16="http://schemas.microsoft.com/office/drawing/2014/main" id="{E1A4098F-07F4-44AA-B98A-328346E481D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" name="Pentagon 64">
                <a:extLst>
                  <a:ext uri="{FF2B5EF4-FFF2-40B4-BE49-F238E27FC236}">
                    <a16:creationId xmlns:a16="http://schemas.microsoft.com/office/drawing/2014/main" id="{C8076D15-6DE1-49D9-A92D-88FD048E0036}"/>
                  </a:ext>
                </a:extLst>
              </p:cNvPr>
              <p:cNvSpPr/>
              <p:nvPr/>
            </p:nvSpPr>
            <p:spPr>
              <a:xfrm rot="5400000">
                <a:off x="1295400" y="2838451"/>
                <a:ext cx="762001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4" name="Oval 88">
              <a:extLst>
                <a:ext uri="{FF2B5EF4-FFF2-40B4-BE49-F238E27FC236}">
                  <a16:creationId xmlns:a16="http://schemas.microsoft.com/office/drawing/2014/main" id="{01EF2B8F-1BE4-4F2B-B118-C5F3BC255181}"/>
                </a:ext>
              </a:extLst>
            </p:cNvPr>
            <p:cNvSpPr/>
            <p:nvPr/>
          </p:nvSpPr>
          <p:spPr>
            <a:xfrm>
              <a:off x="2171536" y="1035495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7" name="Rectangle 76">
            <a:extLst>
              <a:ext uri="{FF2B5EF4-FFF2-40B4-BE49-F238E27FC236}">
                <a16:creationId xmlns:a16="http://schemas.microsoft.com/office/drawing/2014/main" id="{7409736A-2B8C-4195-92F4-E68A2A9CF827}"/>
              </a:ext>
            </a:extLst>
          </p:cNvPr>
          <p:cNvSpPr/>
          <p:nvPr/>
        </p:nvSpPr>
        <p:spPr>
          <a:xfrm>
            <a:off x="9363500" y="1341534"/>
            <a:ext cx="2828500" cy="4530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4BD3070E-D8ED-4105-B0AD-AA3D2820F2F6}"/>
              </a:ext>
            </a:extLst>
          </p:cNvPr>
          <p:cNvSpPr txBox="1">
            <a:spLocks/>
          </p:cNvSpPr>
          <p:nvPr/>
        </p:nvSpPr>
        <p:spPr>
          <a:xfrm>
            <a:off x="9521886" y="2215095"/>
            <a:ext cx="2517714" cy="151323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+mj-lt"/>
              </a:rPr>
              <a:t>Практичну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chemeClr val="tx1"/>
                </a:solidFill>
                <a:latin typeface="+mj-lt"/>
              </a:rPr>
              <a:t>(бо є одним із найпростіших способів донесення до інших інформації).</a:t>
            </a:r>
            <a:endParaRPr lang="uk-UA" sz="105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B960CCD6-06E7-4CF3-8DA0-3DC9EE2CE4D6}"/>
              </a:ext>
            </a:extLst>
          </p:cNvPr>
          <p:cNvGrpSpPr/>
          <p:nvPr/>
        </p:nvGrpSpPr>
        <p:grpSpPr>
          <a:xfrm>
            <a:off x="10080849" y="1130517"/>
            <a:ext cx="1399787" cy="969738"/>
            <a:chOff x="6287239" y="1517904"/>
            <a:chExt cx="772822" cy="535392"/>
          </a:xfrm>
        </p:grpSpPr>
        <p:grpSp>
          <p:nvGrpSpPr>
            <p:cNvPr id="30" name="Group 77">
              <a:extLst>
                <a:ext uri="{FF2B5EF4-FFF2-40B4-BE49-F238E27FC236}">
                  <a16:creationId xmlns:a16="http://schemas.microsoft.com/office/drawing/2014/main" id="{0F5B000F-E951-4F61-B532-771C02C02A99}"/>
                </a:ext>
              </a:extLst>
            </p:cNvPr>
            <p:cNvGrpSpPr/>
            <p:nvPr/>
          </p:nvGrpSpPr>
          <p:grpSpPr>
            <a:xfrm>
              <a:off x="6287239" y="1517904"/>
              <a:ext cx="772822" cy="386411"/>
              <a:chOff x="914400" y="3028950"/>
              <a:chExt cx="1524000" cy="762000"/>
            </a:xfrm>
            <a:solidFill>
              <a:schemeClr val="accent2"/>
            </a:solidFill>
          </p:grpSpPr>
          <p:sp>
            <p:nvSpPr>
              <p:cNvPr id="32" name="Trapezoid 79">
                <a:extLst>
                  <a:ext uri="{FF2B5EF4-FFF2-40B4-BE49-F238E27FC236}">
                    <a16:creationId xmlns:a16="http://schemas.microsoft.com/office/drawing/2014/main" id="{0F8CBA36-FA90-46AA-8A8A-989A1038BAD2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3" name="Pentagon 80">
                <a:extLst>
                  <a:ext uri="{FF2B5EF4-FFF2-40B4-BE49-F238E27FC236}">
                    <a16:creationId xmlns:a16="http://schemas.microsoft.com/office/drawing/2014/main" id="{ABB6D3EB-E1C4-4AC9-BAB9-1516BA519A8A}"/>
                  </a:ext>
                </a:extLst>
              </p:cNvPr>
              <p:cNvSpPr/>
              <p:nvPr/>
            </p:nvSpPr>
            <p:spPr>
              <a:xfrm rot="5400000">
                <a:off x="1295401" y="2838451"/>
                <a:ext cx="761999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31" name="Oval 93">
              <a:extLst>
                <a:ext uri="{FF2B5EF4-FFF2-40B4-BE49-F238E27FC236}">
                  <a16:creationId xmlns:a16="http://schemas.microsoft.com/office/drawing/2014/main" id="{BDA5E1B0-9328-41AC-B264-21DB52395268}"/>
                </a:ext>
              </a:extLst>
            </p:cNvPr>
            <p:cNvSpPr/>
            <p:nvPr/>
          </p:nvSpPr>
          <p:spPr>
            <a:xfrm>
              <a:off x="6451226" y="1608448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4" name="Rectangle 46">
            <a:extLst>
              <a:ext uri="{FF2B5EF4-FFF2-40B4-BE49-F238E27FC236}">
                <a16:creationId xmlns:a16="http://schemas.microsoft.com/office/drawing/2014/main" id="{3D38F993-9774-4362-A416-02FE5F4A995A}"/>
              </a:ext>
            </a:extLst>
          </p:cNvPr>
          <p:cNvSpPr/>
          <p:nvPr/>
        </p:nvSpPr>
        <p:spPr>
          <a:xfrm>
            <a:off x="0" y="5872481"/>
            <a:ext cx="2832888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46">
            <a:extLst>
              <a:ext uri="{FF2B5EF4-FFF2-40B4-BE49-F238E27FC236}">
                <a16:creationId xmlns:a16="http://schemas.microsoft.com/office/drawing/2014/main" id="{B8E24379-C7DE-417F-9E98-4D7E4ADDE085}"/>
              </a:ext>
            </a:extLst>
          </p:cNvPr>
          <p:cNvSpPr/>
          <p:nvPr/>
        </p:nvSpPr>
        <p:spPr>
          <a:xfrm>
            <a:off x="3128481" y="5872481"/>
            <a:ext cx="282411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Rectangle 46">
            <a:extLst>
              <a:ext uri="{FF2B5EF4-FFF2-40B4-BE49-F238E27FC236}">
                <a16:creationId xmlns:a16="http://schemas.microsoft.com/office/drawing/2014/main" id="{35E1783F-2367-48EC-BE69-8B0DBDE502DD}"/>
              </a:ext>
            </a:extLst>
          </p:cNvPr>
          <p:cNvSpPr/>
          <p:nvPr/>
        </p:nvSpPr>
        <p:spPr>
          <a:xfrm>
            <a:off x="6243795" y="5872481"/>
            <a:ext cx="28285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id="{98AF215A-6F23-4F5B-9275-55300EF76EAF}"/>
              </a:ext>
            </a:extLst>
          </p:cNvPr>
          <p:cNvSpPr/>
          <p:nvPr/>
        </p:nvSpPr>
        <p:spPr>
          <a:xfrm>
            <a:off x="9363499" y="5872481"/>
            <a:ext cx="282850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3882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428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Oleksandra Makushenko</cp:lastModifiedBy>
  <cp:revision>106</cp:revision>
  <dcterms:created xsi:type="dcterms:W3CDTF">2018-04-01T13:17:58Z</dcterms:created>
  <dcterms:modified xsi:type="dcterms:W3CDTF">2020-07-22T14:00:05Z</dcterms:modified>
</cp:coreProperties>
</file>