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13" r:id="rId4"/>
    <p:sldId id="295" r:id="rId5"/>
    <p:sldId id="315" r:id="rId6"/>
    <p:sldId id="316" r:id="rId7"/>
    <p:sldId id="317" r:id="rId8"/>
    <p:sldId id="29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11E"/>
    <a:srgbClr val="FF8F00"/>
    <a:srgbClr val="C0CA33"/>
    <a:srgbClr val="00897B"/>
    <a:srgbClr val="ECDA3A"/>
    <a:srgbClr val="3184D0"/>
    <a:srgbClr val="F2EFBC"/>
    <a:srgbClr val="6DA041"/>
    <a:srgbClr val="527831"/>
    <a:srgbClr val="365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1382D-0DC0-4FAC-A076-90CD31390C7B}" v="2" dt="2020-07-02T07:47:11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8241382D-0DC0-4FAC-A076-90CD31390C7B}"/>
    <pc:docChg chg="undo custSel addSld delSld modSld">
      <pc:chgData name="Maryna Dorosh" userId="447b4288-2218-45d5-a6f2-56519e27a23c" providerId="ADAL" clId="{8241382D-0DC0-4FAC-A076-90CD31390C7B}" dt="2020-07-02T07:55:09.956" v="118" actId="20577"/>
      <pc:docMkLst>
        <pc:docMk/>
      </pc:docMkLst>
      <pc:sldChg chg="addSp modSp add modNotes">
        <pc:chgData name="Maryna Dorosh" userId="447b4288-2218-45d5-a6f2-56519e27a23c" providerId="ADAL" clId="{8241382D-0DC0-4FAC-A076-90CD31390C7B}" dt="2020-07-02T07:47:11.881" v="5"/>
        <pc:sldMkLst>
          <pc:docMk/>
          <pc:sldMk cId="0" sldId="295"/>
        </pc:sldMkLst>
        <pc:spChg chg="add mod">
          <ac:chgData name="Maryna Dorosh" userId="447b4288-2218-45d5-a6f2-56519e27a23c" providerId="ADAL" clId="{8241382D-0DC0-4FAC-A076-90CD31390C7B}" dt="2020-07-02T07:47:11.881" v="5"/>
          <ac:spMkLst>
            <pc:docMk/>
            <pc:sldMk cId="0" sldId="295"/>
            <ac:spMk id="3" creationId="{18A8F491-F768-41AB-8CCA-D40DEEA00350}"/>
          </ac:spMkLst>
        </pc:spChg>
      </pc:sldChg>
      <pc:sldChg chg="modSp mod">
        <pc:chgData name="Maryna Dorosh" userId="447b4288-2218-45d5-a6f2-56519e27a23c" providerId="ADAL" clId="{8241382D-0DC0-4FAC-A076-90CD31390C7B}" dt="2020-07-02T07:53:51.402" v="21" actId="20577"/>
        <pc:sldMkLst>
          <pc:docMk/>
          <pc:sldMk cId="2048081647" sldId="296"/>
        </pc:sldMkLst>
        <pc:graphicFrameChg chg="modGraphic">
          <ac:chgData name="Maryna Dorosh" userId="447b4288-2218-45d5-a6f2-56519e27a23c" providerId="ADAL" clId="{8241382D-0DC0-4FAC-A076-90CD31390C7B}" dt="2020-07-02T07:53:51.402" v="21" actId="20577"/>
          <ac:graphicFrameMkLst>
            <pc:docMk/>
            <pc:sldMk cId="2048081647" sldId="296"/>
            <ac:graphicFrameMk id="2" creationId="{871F84FC-F3FA-4668-9470-F954FFD33514}"/>
          </ac:graphicFrameMkLst>
        </pc:graphicFrameChg>
      </pc:sldChg>
      <pc:sldChg chg="addSp delSp mod">
        <pc:chgData name="Maryna Dorosh" userId="447b4288-2218-45d5-a6f2-56519e27a23c" providerId="ADAL" clId="{8241382D-0DC0-4FAC-A076-90CD31390C7B}" dt="2020-07-02T07:44:18.570" v="3" actId="21"/>
        <pc:sldMkLst>
          <pc:docMk/>
          <pc:sldMk cId="2547803422" sldId="307"/>
        </pc:sldMkLst>
        <pc:spChg chg="add del">
          <ac:chgData name="Maryna Dorosh" userId="447b4288-2218-45d5-a6f2-56519e27a23c" providerId="ADAL" clId="{8241382D-0DC0-4FAC-A076-90CD31390C7B}" dt="2020-07-02T07:44:18.570" v="3" actId="21"/>
          <ac:spMkLst>
            <pc:docMk/>
            <pc:sldMk cId="2547803422" sldId="307"/>
            <ac:spMk id="8" creationId="{B2B4285D-29E8-4BC3-92A8-49F80074DEA2}"/>
          </ac:spMkLst>
        </pc:spChg>
      </pc:sldChg>
      <pc:sldChg chg="addSp delSp mod">
        <pc:chgData name="Maryna Dorosh" userId="447b4288-2218-45d5-a6f2-56519e27a23c" providerId="ADAL" clId="{8241382D-0DC0-4FAC-A076-90CD31390C7B}" dt="2020-07-02T07:44:17.819" v="2" actId="21"/>
        <pc:sldMkLst>
          <pc:docMk/>
          <pc:sldMk cId="2003607118" sldId="313"/>
        </pc:sldMkLst>
        <pc:spChg chg="add del">
          <ac:chgData name="Maryna Dorosh" userId="447b4288-2218-45d5-a6f2-56519e27a23c" providerId="ADAL" clId="{8241382D-0DC0-4FAC-A076-90CD31390C7B}" dt="2020-07-02T07:44:17.819" v="2" actId="21"/>
          <ac:spMkLst>
            <pc:docMk/>
            <pc:sldMk cId="2003607118" sldId="313"/>
            <ac:spMk id="10" creationId="{AFEAE281-169D-4F38-8621-F601435476B9}"/>
          </ac:spMkLst>
        </pc:spChg>
      </pc:sldChg>
      <pc:sldChg chg="del">
        <pc:chgData name="Maryna Dorosh" userId="447b4288-2218-45d5-a6f2-56519e27a23c" providerId="ADAL" clId="{8241382D-0DC0-4FAC-A076-90CD31390C7B}" dt="2020-07-02T07:47:21.529" v="6" actId="2696"/>
        <pc:sldMkLst>
          <pc:docMk/>
          <pc:sldMk cId="2236858239" sldId="314"/>
        </pc:sldMkLst>
      </pc:sldChg>
      <pc:sldChg chg="add del">
        <pc:chgData name="Maryna Dorosh" userId="447b4288-2218-45d5-a6f2-56519e27a23c" providerId="ADAL" clId="{8241382D-0DC0-4FAC-A076-90CD31390C7B}" dt="2020-07-02T07:48:57.605" v="8" actId="2696"/>
        <pc:sldMkLst>
          <pc:docMk/>
          <pc:sldMk cId="2424403777" sldId="316"/>
        </pc:sldMkLst>
      </pc:sldChg>
      <pc:sldChg chg="modSp mod">
        <pc:chgData name="Maryna Dorosh" userId="447b4288-2218-45d5-a6f2-56519e27a23c" providerId="ADAL" clId="{8241382D-0DC0-4FAC-A076-90CD31390C7B}" dt="2020-07-02T07:54:02.328" v="35" actId="20577"/>
        <pc:sldMkLst>
          <pc:docMk/>
          <pc:sldMk cId="118345058" sldId="318"/>
        </pc:sldMkLst>
        <pc:graphicFrameChg chg="modGraphic">
          <ac:chgData name="Maryna Dorosh" userId="447b4288-2218-45d5-a6f2-56519e27a23c" providerId="ADAL" clId="{8241382D-0DC0-4FAC-A076-90CD31390C7B}" dt="2020-07-02T07:54:02.328" v="35" actId="20577"/>
          <ac:graphicFrameMkLst>
            <pc:docMk/>
            <pc:sldMk cId="118345058" sldId="318"/>
            <ac:graphicFrameMk id="4" creationId="{08AB8E7F-0A00-4BD8-86A1-02256B9E831F}"/>
          </ac:graphicFrameMkLst>
        </pc:graphicFrameChg>
      </pc:sldChg>
      <pc:sldChg chg="modSp mod">
        <pc:chgData name="Maryna Dorosh" userId="447b4288-2218-45d5-a6f2-56519e27a23c" providerId="ADAL" clId="{8241382D-0DC0-4FAC-A076-90CD31390C7B}" dt="2020-07-02T07:54:13.249" v="48" actId="20577"/>
        <pc:sldMkLst>
          <pc:docMk/>
          <pc:sldMk cId="3253211824" sldId="320"/>
        </pc:sldMkLst>
        <pc:graphicFrameChg chg="modGraphic">
          <ac:chgData name="Maryna Dorosh" userId="447b4288-2218-45d5-a6f2-56519e27a23c" providerId="ADAL" clId="{8241382D-0DC0-4FAC-A076-90CD31390C7B}" dt="2020-07-02T07:54:13.249" v="48" actId="20577"/>
          <ac:graphicFrameMkLst>
            <pc:docMk/>
            <pc:sldMk cId="3253211824" sldId="320"/>
            <ac:graphicFrameMk id="4" creationId="{08AB8E7F-0A00-4BD8-86A1-02256B9E831F}"/>
          </ac:graphicFrameMkLst>
        </pc:graphicFrameChg>
      </pc:sldChg>
      <pc:sldChg chg="modSp mod">
        <pc:chgData name="Maryna Dorosh" userId="447b4288-2218-45d5-a6f2-56519e27a23c" providerId="ADAL" clId="{8241382D-0DC0-4FAC-A076-90CD31390C7B}" dt="2020-07-02T07:54:30.635" v="63" actId="20577"/>
        <pc:sldMkLst>
          <pc:docMk/>
          <pc:sldMk cId="1163511525" sldId="321"/>
        </pc:sldMkLst>
        <pc:graphicFrameChg chg="modGraphic">
          <ac:chgData name="Maryna Dorosh" userId="447b4288-2218-45d5-a6f2-56519e27a23c" providerId="ADAL" clId="{8241382D-0DC0-4FAC-A076-90CD31390C7B}" dt="2020-07-02T07:54:30.635" v="63" actId="20577"/>
          <ac:graphicFrameMkLst>
            <pc:docMk/>
            <pc:sldMk cId="1163511525" sldId="321"/>
            <ac:graphicFrameMk id="4" creationId="{08AB8E7F-0A00-4BD8-86A1-02256B9E831F}"/>
          </ac:graphicFrameMkLst>
        </pc:graphicFrameChg>
        <pc:graphicFrameChg chg="modGraphic">
          <ac:chgData name="Maryna Dorosh" userId="447b4288-2218-45d5-a6f2-56519e27a23c" providerId="ADAL" clId="{8241382D-0DC0-4FAC-A076-90CD31390C7B}" dt="2020-07-02T07:54:20.611" v="49" actId="207"/>
          <ac:graphicFrameMkLst>
            <pc:docMk/>
            <pc:sldMk cId="1163511525" sldId="321"/>
            <ac:graphicFrameMk id="5" creationId="{06F3719A-8BFA-49F7-9D7A-BDF0C8026CB8}"/>
          </ac:graphicFrameMkLst>
        </pc:graphicFrameChg>
      </pc:sldChg>
      <pc:sldChg chg="modSp mod">
        <pc:chgData name="Maryna Dorosh" userId="447b4288-2218-45d5-a6f2-56519e27a23c" providerId="ADAL" clId="{8241382D-0DC0-4FAC-A076-90CD31390C7B}" dt="2020-07-02T07:54:43.276" v="78" actId="20577"/>
        <pc:sldMkLst>
          <pc:docMk/>
          <pc:sldMk cId="1050235199" sldId="323"/>
        </pc:sldMkLst>
        <pc:graphicFrameChg chg="modGraphic">
          <ac:chgData name="Maryna Dorosh" userId="447b4288-2218-45d5-a6f2-56519e27a23c" providerId="ADAL" clId="{8241382D-0DC0-4FAC-A076-90CD31390C7B}" dt="2020-07-02T07:54:43.276" v="78" actId="20577"/>
          <ac:graphicFrameMkLst>
            <pc:docMk/>
            <pc:sldMk cId="1050235199" sldId="323"/>
            <ac:graphicFrameMk id="4" creationId="{08AB8E7F-0A00-4BD8-86A1-02256B9E831F}"/>
          </ac:graphicFrameMkLst>
        </pc:graphicFrameChg>
      </pc:sldChg>
      <pc:sldChg chg="modSp mod">
        <pc:chgData name="Maryna Dorosh" userId="447b4288-2218-45d5-a6f2-56519e27a23c" providerId="ADAL" clId="{8241382D-0DC0-4FAC-A076-90CD31390C7B}" dt="2020-07-02T07:54:53.594" v="91" actId="20577"/>
        <pc:sldMkLst>
          <pc:docMk/>
          <pc:sldMk cId="1763676429" sldId="324"/>
        </pc:sldMkLst>
        <pc:graphicFrameChg chg="modGraphic">
          <ac:chgData name="Maryna Dorosh" userId="447b4288-2218-45d5-a6f2-56519e27a23c" providerId="ADAL" clId="{8241382D-0DC0-4FAC-A076-90CD31390C7B}" dt="2020-07-02T07:54:53.594" v="91" actId="20577"/>
          <ac:graphicFrameMkLst>
            <pc:docMk/>
            <pc:sldMk cId="1763676429" sldId="324"/>
            <ac:graphicFrameMk id="4" creationId="{08AB8E7F-0A00-4BD8-86A1-02256B9E831F}"/>
          </ac:graphicFrameMkLst>
        </pc:graphicFrameChg>
      </pc:sldChg>
      <pc:sldChg chg="modSp mod">
        <pc:chgData name="Maryna Dorosh" userId="447b4288-2218-45d5-a6f2-56519e27a23c" providerId="ADAL" clId="{8241382D-0DC0-4FAC-A076-90CD31390C7B}" dt="2020-07-02T07:55:09.956" v="118" actId="20577"/>
        <pc:sldMkLst>
          <pc:docMk/>
          <pc:sldMk cId="362027917" sldId="325"/>
        </pc:sldMkLst>
        <pc:graphicFrameChg chg="modGraphic">
          <ac:chgData name="Maryna Dorosh" userId="447b4288-2218-45d5-a6f2-56519e27a23c" providerId="ADAL" clId="{8241382D-0DC0-4FAC-A076-90CD31390C7B}" dt="2020-07-02T07:55:03.349" v="105" actId="20577"/>
          <ac:graphicFrameMkLst>
            <pc:docMk/>
            <pc:sldMk cId="362027917" sldId="325"/>
            <ac:graphicFrameMk id="4" creationId="{08AB8E7F-0A00-4BD8-86A1-02256B9E831F}"/>
          </ac:graphicFrameMkLst>
        </pc:graphicFrameChg>
        <pc:graphicFrameChg chg="modGraphic">
          <ac:chgData name="Maryna Dorosh" userId="447b4288-2218-45d5-a6f2-56519e27a23c" providerId="ADAL" clId="{8241382D-0DC0-4FAC-A076-90CD31390C7B}" dt="2020-07-02T07:55:09.956" v="118" actId="20577"/>
          <ac:graphicFrameMkLst>
            <pc:docMk/>
            <pc:sldMk cId="362027917" sldId="325"/>
            <ac:graphicFrameMk id="7" creationId="{061F4088-4C73-4146-B9CA-EB5509DD064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0EE50-21E6-4A1B-94E8-C0C6F8A72390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6171-11C0-4E65-83A5-B49A59D8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6e0cf69c6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6e0cf69c68_2_0:notes"/>
          <p:cNvSpPr txBox="1">
            <a:spLocks noGrp="1"/>
          </p:cNvSpPr>
          <p:nvPr>
            <p:ph type="body" idx="1"/>
          </p:nvPr>
        </p:nvSpPr>
        <p:spPr>
          <a:xfrm>
            <a:off x="992823" y="3271381"/>
            <a:ext cx="7942500" cy="267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g6e0cf69c68_2_0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300" cy="341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8892F6-40C3-409D-B1EF-31F63ADCB7EF}"/>
              </a:ext>
            </a:extLst>
          </p:cNvPr>
          <p:cNvSpPr/>
          <p:nvPr userDrawn="1"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96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>
            <a:cxnSpLocks/>
          </p:cNvCxnSpPr>
          <p:nvPr userDrawn="1"/>
        </p:nvCxnSpPr>
        <p:spPr>
          <a:xfrm>
            <a:off x="0" y="1116012"/>
            <a:ext cx="12192000" cy="0"/>
          </a:xfrm>
          <a:prstGeom prst="lin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m6CRIeMIMc).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hm6CRIeMIM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2" y="178124"/>
            <a:ext cx="4842712" cy="330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4000" b="1" dirty="0"/>
              <a:t>Протидія </a:t>
            </a:r>
            <a:r>
              <a:rPr lang="uk-UA" sz="4000" b="1" dirty="0" err="1"/>
              <a:t>мікроагресії</a:t>
            </a:r>
            <a:r>
              <a:rPr lang="uk-UA" sz="4000" b="1" dirty="0"/>
              <a:t> за допомогою ненасильницького спілкування</a:t>
            </a:r>
          </a:p>
        </p:txBody>
      </p:sp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AC3629AF-ED5C-41E1-9461-AA3995D29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6550" y="729542"/>
            <a:ext cx="5670335" cy="518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356528" y="81022"/>
            <a:ext cx="1147894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Ілюстрація расової дискримінації — </a:t>
            </a:r>
          </a:p>
          <a:p>
            <a:pPr algn="ctr">
              <a:lnSpc>
                <a:spcPct val="90000"/>
              </a:lnSpc>
            </a:pPr>
            <a:r>
              <a:rPr lang="uk-UA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фільм «Зелена книга» 2019 року. Перегляньте його вдома.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DEE2AE-BFA7-4439-94F9-E4F6E99E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48" y="1409333"/>
            <a:ext cx="10522104" cy="51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1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4765"/>
              </p:ext>
            </p:extLst>
          </p:nvPr>
        </p:nvGraphicFramePr>
        <p:xfrm>
          <a:off x="5821680" y="959820"/>
          <a:ext cx="6370320" cy="5906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6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Ваше тіло /зовнішність для задоволення чоловіків. Ви — сексуальний об’єкт.</a:t>
                      </a: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412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 можуть влаштуватися на хорошу роботу лише через ліжко.</a:t>
                      </a: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 менш здатні до математики й науки.</a:t>
                      </a: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7981"/>
                  </a:ext>
                </a:extLst>
              </a:tr>
              <a:tr h="1532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 — ненадійні працівниці, через них лише проблеми.</a:t>
                      </a: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0855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942548"/>
              </p:ext>
            </p:extLst>
          </p:nvPr>
        </p:nvGraphicFramePr>
        <p:xfrm>
          <a:off x="0" y="959820"/>
          <a:ext cx="5684520" cy="5865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58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1447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Чоловіки свистять, коли жінка йде по вулиці.</a:t>
                      </a:r>
                    </a:p>
                  </a:txBody>
                  <a:tcPr marL="180000" marR="108000" marT="72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412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«Взяли працювати в Гугл? Звісно, посміхнулася там кому треба, натякнула і справу зроблено».</a:t>
                      </a:r>
                    </a:p>
                  </a:txBody>
                  <a:tcPr marL="180000" marR="108000" marT="72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«Ви дівчина, ви не повинні добре розбиратися в математиці».</a:t>
                      </a:r>
                    </a:p>
                  </a:txBody>
                  <a:tcPr marL="180000" marR="108000" marT="72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07694"/>
                  </a:ext>
                </a:extLst>
              </a:tr>
              <a:tr h="14914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 час прийому на роботу жінки роботодавець запитує, чи не планує вона найближчим часом завагітніти.</a:t>
                      </a:r>
                    </a:p>
                  </a:txBody>
                  <a:tcPr marL="180000" marR="108000" marT="72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22229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C8E79-54AA-4295-B8F3-869FF8D1C743}"/>
              </a:ext>
            </a:extLst>
          </p:cNvPr>
          <p:cNvSpPr/>
          <p:nvPr/>
        </p:nvSpPr>
        <p:spPr>
          <a:xfrm>
            <a:off x="289561" y="160495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Гендерна </a:t>
            </a:r>
            <a:r>
              <a:rPr lang="uk-UA" sz="3200" dirty="0"/>
              <a:t>(за статевою ознакою)</a:t>
            </a:r>
          </a:p>
        </p:txBody>
      </p:sp>
    </p:spTree>
    <p:extLst>
      <p:ext uri="{BB962C8B-B14F-4D97-AF65-F5344CB8AC3E}">
        <p14:creationId xmlns:p14="http://schemas.microsoft.com/office/powerpoint/2010/main" val="32532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05247"/>
              </p:ext>
            </p:extLst>
          </p:nvPr>
        </p:nvGraphicFramePr>
        <p:xfrm>
          <a:off x="5821680" y="959820"/>
          <a:ext cx="6370320" cy="6125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73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534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Неодружена доросла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жінка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непристойно.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пасивними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дозволяти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чоловікам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приймати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903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підлеглими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не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керівницями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Жінки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менш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здібні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чоловіків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0855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31214"/>
              </p:ext>
            </p:extLst>
          </p:nvPr>
        </p:nvGraphicFramePr>
        <p:xfrm>
          <a:off x="0" y="959820"/>
          <a:ext cx="5684520" cy="5898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735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5277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Хтось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запитує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 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і коли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дізнається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крадькома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дивиться на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безіменний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палець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70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Наполегливу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менеджерку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називають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стервою, а 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колегу-чоловіка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 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подібною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поведінкою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описують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лідера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6648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Хтось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запитує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 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жінки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вік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і коли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дізнається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крадькома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дивиться на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безіменний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палець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22229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C8E79-54AA-4295-B8F3-869FF8D1C743}"/>
              </a:ext>
            </a:extLst>
          </p:cNvPr>
          <p:cNvSpPr/>
          <p:nvPr/>
        </p:nvSpPr>
        <p:spPr>
          <a:xfrm>
            <a:off x="289561" y="160495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Гендерна </a:t>
            </a:r>
            <a:r>
              <a:rPr lang="uk-UA" sz="3200" dirty="0"/>
              <a:t>(за статевою ознакою)</a:t>
            </a:r>
          </a:p>
        </p:txBody>
      </p:sp>
    </p:spTree>
    <p:extLst>
      <p:ext uri="{BB962C8B-B14F-4D97-AF65-F5344CB8AC3E}">
        <p14:creationId xmlns:p14="http://schemas.microsoft.com/office/powerpoint/2010/main" val="11635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-1" y="81022"/>
            <a:ext cx="1219200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Ілюстрація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дискримінації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жінок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— </a:t>
            </a:r>
          </a:p>
          <a:p>
            <a:pPr algn="ctr">
              <a:lnSpc>
                <a:spcPct val="90000"/>
              </a:lnSpc>
            </a:pP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фільм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«За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статевою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ознакою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» 2018 року.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Перегляньте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його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вдома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.</a:t>
            </a:r>
            <a:endParaRPr lang="uk-UA" sz="3200" b="1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0C436B-0588-401D-BE27-C9B9E4255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103119" y="1334492"/>
            <a:ext cx="7985762" cy="53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23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12892"/>
              </p:ext>
            </p:extLst>
          </p:nvPr>
        </p:nvGraphicFramePr>
        <p:xfrm>
          <a:off x="5821680" y="959820"/>
          <a:ext cx="6370320" cy="6297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6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757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Євреї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скупі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завжди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намагаються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заощадити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когось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обдурити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710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вашої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національності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негарні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сприймаємо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другий сорт.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903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однакові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0855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70950"/>
              </p:ext>
            </p:extLst>
          </p:nvPr>
        </p:nvGraphicFramePr>
        <p:xfrm>
          <a:off x="0" y="959820"/>
          <a:ext cx="5684520" cy="605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55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5277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Торгуючись про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ціну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товару,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власник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крамниці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покупцеві-єврею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«Не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намагайтеся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 обвести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навколо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пальця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70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Вислів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те,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хтось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дуже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гарний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своєї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національності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»: «У тебе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гарна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зовнішність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Ти не схожий на… (тут будь-яка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національність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)».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  <a:tr h="16648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…»</a:t>
                      </a: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22229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C8E79-54AA-4295-B8F3-869FF8D1C743}"/>
              </a:ext>
            </a:extLst>
          </p:cNvPr>
          <p:cNvSpPr/>
          <p:nvPr/>
        </p:nvSpPr>
        <p:spPr>
          <a:xfrm>
            <a:off x="289561" y="160495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Національна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0502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56688"/>
              </p:ext>
            </p:extLst>
          </p:nvPr>
        </p:nvGraphicFramePr>
        <p:xfrm>
          <a:off x="5821680" y="959820"/>
          <a:ext cx="6370320" cy="627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6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3708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Людина з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обмеженими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можливостями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визначається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неповноцінна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аспектах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фізичного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психічного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функціонування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03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60855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97126"/>
              </p:ext>
            </p:extLst>
          </p:nvPr>
        </p:nvGraphicFramePr>
        <p:xfrm>
          <a:off x="0" y="959820"/>
          <a:ext cx="5684520" cy="6038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55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213078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Сліпий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повідомляє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люди часто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підвищують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голос, коли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говорять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ним. У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«Будь ласка, не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підвищуйте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голос; я вас прекрасно чую».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запиту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оточують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показною (на очах в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турботою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людину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інвалідністю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44000" marR="144000" marT="108000" marB="288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6648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108000" marB="72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122229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C8E79-54AA-4295-B8F3-869FF8D1C743}"/>
              </a:ext>
            </a:extLst>
          </p:cNvPr>
          <p:cNvSpPr/>
          <p:nvPr/>
        </p:nvSpPr>
        <p:spPr>
          <a:xfrm>
            <a:off x="289561" y="160495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Інвалідність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7636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20498"/>
              </p:ext>
            </p:extLst>
          </p:nvPr>
        </p:nvGraphicFramePr>
        <p:xfrm>
          <a:off x="5821680" y="959820"/>
          <a:ext cx="6370320" cy="2072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6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40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товста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40194"/>
              </p:ext>
            </p:extLst>
          </p:nvPr>
        </p:nvGraphicFramePr>
        <p:xfrm>
          <a:off x="0" y="959820"/>
          <a:ext cx="5684520" cy="2072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55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«Мама нам тут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капусти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передала,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малокалорійно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 marL="144000" marR="144000" marT="108000" marB="288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</a:tbl>
          </a:graphicData>
        </a:graphic>
      </p:graphicFrame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6BC8E79-54AA-4295-B8F3-869FF8D1C743}"/>
              </a:ext>
            </a:extLst>
          </p:cNvPr>
          <p:cNvSpPr/>
          <p:nvPr/>
        </p:nvSpPr>
        <p:spPr>
          <a:xfrm>
            <a:off x="289561" y="160495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Вага</a:t>
            </a:r>
            <a:endParaRPr lang="uk-UA" sz="3200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3154A33-480B-4094-B6A5-F01AAAD621E0}"/>
              </a:ext>
            </a:extLst>
          </p:cNvPr>
          <p:cNvSpPr/>
          <p:nvPr/>
        </p:nvSpPr>
        <p:spPr>
          <a:xfrm>
            <a:off x="289561" y="3413461"/>
            <a:ext cx="11902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Тип </a:t>
            </a:r>
            <a:r>
              <a:rPr lang="uk-UA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дискримінації</a:t>
            </a:r>
            <a:r>
              <a:rPr lang="ru-RU" sz="4000" b="1" dirty="0">
                <a:solidFill>
                  <a:schemeClr val="accent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uk-UA" sz="4000" b="1" dirty="0"/>
              <a:t>Соціальний статус</a:t>
            </a:r>
            <a:endParaRPr lang="uk-UA" sz="3200" dirty="0"/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061F4088-4C73-4146-B9CA-EB5509DD0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77035"/>
              </p:ext>
            </p:extLst>
          </p:nvPr>
        </p:nvGraphicFramePr>
        <p:xfrm>
          <a:off x="5821680" y="4181693"/>
          <a:ext cx="6370320" cy="263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3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6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 повідомлення</a:t>
                      </a:r>
                    </a:p>
                  </a:txBody>
                  <a:tcPr marL="65405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9648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місце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для вас, люди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нижчого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класу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мають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смаку, у вас не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вистачить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грошей на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ексклюзивні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речі</a:t>
                      </a:r>
                      <a:r>
                        <a:rPr lang="ru-RU" sz="2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6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44000" marT="7200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</a:tbl>
          </a:graphicData>
        </a:graphic>
      </p:graphicFrame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E6364121-ACC4-4247-8F83-59747276D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38884"/>
              </p:ext>
            </p:extLst>
          </p:nvPr>
        </p:nvGraphicFramePr>
        <p:xfrm>
          <a:off x="0" y="4181693"/>
          <a:ext cx="5684520" cy="2636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52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55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0" noProof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або поведінка з </a:t>
                      </a:r>
                      <a:r>
                        <a:rPr lang="uk-UA" sz="2400" b="1" i="0" noProof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noProof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бідно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вдягнена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людина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заходить до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крамниці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вишуканим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одягом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їй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кажуть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«Ви тут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собі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нічого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26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знайдете</a:t>
                      </a:r>
                      <a:r>
                        <a:rPr lang="ru-RU" sz="2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</a:txBody>
                  <a:tcPr marL="144000" marR="144000" marT="108000" marB="288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-1" y="266370"/>
            <a:ext cx="121920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Уривок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із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фільму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 «</a:t>
            </a:r>
            <a:r>
              <a:rPr lang="ru-RU" sz="3200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Красуня</a:t>
            </a:r>
            <a:r>
              <a:rPr lang="ru-RU" sz="3200" b="1" dirty="0">
                <a:solidFill>
                  <a:schemeClr val="accent1"/>
                </a:solidFill>
                <a:ea typeface="Calibri" panose="020F0502020204030204" pitchFamily="34" charset="0"/>
              </a:rPr>
              <a:t>»</a:t>
            </a:r>
            <a:endParaRPr lang="uk-UA" sz="3200" b="1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  <p:pic>
        <p:nvPicPr>
          <p:cNvPr id="2" name="Рисунок 1">
            <a:hlinkClick r:id="rId2"/>
            <a:extLst>
              <a:ext uri="{FF2B5EF4-FFF2-40B4-BE49-F238E27FC236}">
                <a16:creationId xmlns:a16="http://schemas.microsoft.com/office/drawing/2014/main" id="{BD07E113-CF7A-4F52-8DFE-F69E5BBC8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50" t="21914" r="41125" b="24445"/>
          <a:stretch/>
        </p:blipFill>
        <p:spPr>
          <a:xfrm>
            <a:off x="2194560" y="1274350"/>
            <a:ext cx="7802880" cy="504951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DF22400-0CB9-4E02-BE02-36792620364A}"/>
              </a:ext>
            </a:extLst>
          </p:cNvPr>
          <p:cNvSpPr/>
          <p:nvPr/>
        </p:nvSpPr>
        <p:spPr>
          <a:xfrm>
            <a:off x="3519301" y="6384824"/>
            <a:ext cx="5153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https://www.youtube.com/watch?v=hm6CRIeMIMc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695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757C4163-81F8-4B9F-A288-03730340FB55}"/>
              </a:ext>
            </a:extLst>
          </p:cNvPr>
          <p:cNvGrpSpPr/>
          <p:nvPr/>
        </p:nvGrpSpPr>
        <p:grpSpPr>
          <a:xfrm>
            <a:off x="504666" y="269566"/>
            <a:ext cx="11182668" cy="5110478"/>
            <a:chOff x="504666" y="269566"/>
            <a:chExt cx="11182668" cy="5110478"/>
          </a:xfrm>
        </p:grpSpPr>
        <p:pic>
          <p:nvPicPr>
            <p:cNvPr id="2" name="Графіка 1">
              <a:extLst>
                <a:ext uri="{FF2B5EF4-FFF2-40B4-BE49-F238E27FC236}">
                  <a16:creationId xmlns:a16="http://schemas.microsoft.com/office/drawing/2014/main" id="{6B3C8265-29E1-458C-BB19-D4B716B9F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4666" y="269566"/>
              <a:ext cx="11182668" cy="5110478"/>
            </a:xfrm>
            <a:prstGeom prst="rect">
              <a:avLst/>
            </a:prstGeom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0B70E1B1-EF40-4428-A287-F20E203D49A2}"/>
                </a:ext>
              </a:extLst>
            </p:cNvPr>
            <p:cNvSpPr/>
            <p:nvPr/>
          </p:nvSpPr>
          <p:spPr>
            <a:xfrm>
              <a:off x="1106807" y="3227549"/>
              <a:ext cx="1103251" cy="1103251"/>
            </a:xfrm>
            <a:prstGeom prst="ellipse">
              <a:avLst/>
            </a:prstGeom>
            <a:solidFill>
              <a:srgbClr val="0089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959B5CE-A90C-47B3-A126-F31B105D35BC}"/>
                </a:ext>
              </a:extLst>
            </p:cNvPr>
            <p:cNvSpPr/>
            <p:nvPr/>
          </p:nvSpPr>
          <p:spPr>
            <a:xfrm>
              <a:off x="4215782" y="2593972"/>
              <a:ext cx="1103251" cy="1103251"/>
            </a:xfrm>
            <a:prstGeom prst="ellipse">
              <a:avLst/>
            </a:prstGeom>
            <a:solidFill>
              <a:srgbClr val="C0C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4A383311-118A-4EBD-AB5B-A598C4E3E717}"/>
                </a:ext>
              </a:extLst>
            </p:cNvPr>
            <p:cNvSpPr/>
            <p:nvPr/>
          </p:nvSpPr>
          <p:spPr>
            <a:xfrm>
              <a:off x="6585921" y="1896369"/>
              <a:ext cx="1103251" cy="1103251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D2DA73DB-293C-43C7-AFF4-AA36446FABE9}"/>
                </a:ext>
              </a:extLst>
            </p:cNvPr>
            <p:cNvSpPr/>
            <p:nvPr/>
          </p:nvSpPr>
          <p:spPr>
            <a:xfrm>
              <a:off x="9051425" y="1180980"/>
              <a:ext cx="1103251" cy="1103251"/>
            </a:xfrm>
            <a:prstGeom prst="ellipse">
              <a:avLst/>
            </a:prstGeom>
            <a:solidFill>
              <a:srgbClr val="F451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C373BC5-8089-4B62-A5CA-00E49D3883E2}"/>
              </a:ext>
            </a:extLst>
          </p:cNvPr>
          <p:cNvSpPr/>
          <p:nvPr/>
        </p:nvSpPr>
        <p:spPr>
          <a:xfrm>
            <a:off x="1141918" y="2593972"/>
            <a:ext cx="110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897B"/>
                </a:solidFill>
                <a:latin typeface="+mj-lt"/>
                <a:ea typeface="Calibri" panose="020F0502020204030204" pitchFamily="34" charset="0"/>
              </a:rPr>
              <a:t>ФАКТИ</a:t>
            </a:r>
            <a:endParaRPr lang="uk-UA" sz="2400" b="1" dirty="0">
              <a:solidFill>
                <a:srgbClr val="00897B"/>
              </a:solidFill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F0D0F03-1D81-466D-B1A1-6B122E64A81D}"/>
              </a:ext>
            </a:extLst>
          </p:cNvPr>
          <p:cNvSpPr/>
          <p:nvPr/>
        </p:nvSpPr>
        <p:spPr>
          <a:xfrm>
            <a:off x="3519951" y="1923412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C0CA33"/>
                </a:solidFill>
                <a:latin typeface="+mj-lt"/>
                <a:ea typeface="Calibri" panose="020F0502020204030204" pitchFamily="34" charset="0"/>
              </a:rPr>
              <a:t>ЕМОЦІЇ </a:t>
            </a:r>
            <a:endParaRPr lang="uk-UA" sz="2400" b="1" dirty="0">
              <a:solidFill>
                <a:srgbClr val="C0CA33"/>
              </a:solidFill>
              <a:latin typeface="+mj-lt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732346F-A43C-44AD-9837-ED17FA19C310}"/>
              </a:ext>
            </a:extLst>
          </p:cNvPr>
          <p:cNvSpPr/>
          <p:nvPr/>
        </p:nvSpPr>
        <p:spPr>
          <a:xfrm>
            <a:off x="5842000" y="1222372"/>
            <a:ext cx="148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8F00"/>
                </a:solidFill>
                <a:latin typeface="+mj-lt"/>
                <a:ea typeface="Calibri" panose="020F0502020204030204" pitchFamily="34" charset="0"/>
              </a:rPr>
              <a:t>ПОТРЕБИ </a:t>
            </a:r>
            <a:endParaRPr lang="uk-UA" sz="2400" b="1" dirty="0">
              <a:solidFill>
                <a:srgbClr val="FF8F00"/>
              </a:solidFill>
              <a:latin typeface="+mj-lt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2816C21-6D7D-4EDE-89BB-E29C0ED26E11}"/>
              </a:ext>
            </a:extLst>
          </p:cNvPr>
          <p:cNvSpPr/>
          <p:nvPr/>
        </p:nvSpPr>
        <p:spPr>
          <a:xfrm>
            <a:off x="8219440" y="539421"/>
            <a:ext cx="1732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4511E"/>
                </a:solidFill>
                <a:latin typeface="+mj-lt"/>
                <a:ea typeface="Calibri" panose="020F0502020204030204" pitchFamily="34" charset="0"/>
              </a:rPr>
              <a:t>ПРОХАННЯ </a:t>
            </a:r>
            <a:endParaRPr lang="uk-UA" sz="2400" b="1" dirty="0">
              <a:solidFill>
                <a:srgbClr val="F4511E"/>
              </a:solidFill>
              <a:latin typeface="+mj-lt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64553CE-7699-43A6-9F91-52CDCC3B203D}"/>
              </a:ext>
            </a:extLst>
          </p:cNvPr>
          <p:cNvSpPr/>
          <p:nvPr/>
        </p:nvSpPr>
        <p:spPr>
          <a:xfrm>
            <a:off x="504666" y="5519744"/>
            <a:ext cx="2377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a typeface="Calibri" panose="020F0502020204030204" pitchFamily="34" charset="0"/>
              </a:rPr>
              <a:t>Факти, події, що саме сталося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5363CB-17C6-4E0D-AA20-CBAA7B798BDE}"/>
              </a:ext>
            </a:extLst>
          </p:cNvPr>
          <p:cNvSpPr/>
          <p:nvPr/>
        </p:nvSpPr>
        <p:spPr>
          <a:xfrm>
            <a:off x="3687763" y="4717413"/>
            <a:ext cx="29873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Емоції (</a:t>
            </a:r>
            <a:r>
              <a:rPr lang="ru-RU" dirty="0" err="1">
                <a:ea typeface="Calibri" panose="020F0502020204030204" pitchFamily="34" charset="0"/>
              </a:rPr>
              <a:t>злість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сум</a:t>
            </a:r>
            <a:r>
              <a:rPr lang="ru-RU" dirty="0">
                <a:ea typeface="Calibri" panose="020F0502020204030204" pitchFamily="34" charset="0"/>
              </a:rPr>
              <a:t>, сором, </a:t>
            </a:r>
            <a:r>
              <a:rPr lang="ru-RU" dirty="0" err="1">
                <a:ea typeface="Calibri" panose="020F0502020204030204" pitchFamily="34" charset="0"/>
              </a:rPr>
              <a:t>почуття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провини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відраза</a:t>
            </a:r>
            <a:r>
              <a:rPr lang="ru-RU" dirty="0">
                <a:ea typeface="Calibri" panose="020F0502020204030204" pitchFamily="34" charset="0"/>
              </a:rPr>
              <a:t>, образа, </a:t>
            </a:r>
            <a:r>
              <a:rPr lang="ru-RU" dirty="0" err="1">
                <a:ea typeface="Calibri" panose="020F0502020204030204" pitchFamily="34" charset="0"/>
              </a:rPr>
              <a:t>ревнощі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або</a:t>
            </a:r>
            <a:r>
              <a:rPr lang="ru-RU" dirty="0">
                <a:ea typeface="Calibri" panose="020F0502020204030204" pitchFamily="34" charset="0"/>
              </a:rPr>
              <a:t> </a:t>
            </a:r>
            <a:r>
              <a:rPr lang="ru-RU" dirty="0" err="1">
                <a:ea typeface="Calibri" panose="020F0502020204030204" pitchFamily="34" charset="0"/>
              </a:rPr>
              <a:t>інші</a:t>
            </a:r>
            <a:r>
              <a:rPr lang="ru-RU" dirty="0">
                <a:ea typeface="Calibri" panose="020F0502020204030204" pitchFamily="34" charset="0"/>
              </a:rPr>
              <a:t>)</a:t>
            </a:r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43A978F-C25C-4992-861A-D3BBA3684778}"/>
              </a:ext>
            </a:extLst>
          </p:cNvPr>
          <p:cNvSpPr/>
          <p:nvPr/>
        </p:nvSpPr>
        <p:spPr>
          <a:xfrm>
            <a:off x="6154899" y="4016373"/>
            <a:ext cx="2532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Потреби (</a:t>
            </a:r>
            <a:r>
              <a:rPr lang="ru-RU" dirty="0" err="1">
                <a:ea typeface="Calibri" panose="020F0502020204030204" pitchFamily="34" charset="0"/>
              </a:rPr>
              <a:t>незадоволені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невраховані</a:t>
            </a:r>
            <a:r>
              <a:rPr lang="ru-RU" dirty="0">
                <a:ea typeface="Calibri" panose="020F0502020204030204" pitchFamily="34" charset="0"/>
              </a:rPr>
              <a:t>)</a:t>
            </a:r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0E49CAE-12E4-4636-9BA0-54BF5D06798C}"/>
              </a:ext>
            </a:extLst>
          </p:cNvPr>
          <p:cNvSpPr/>
          <p:nvPr/>
        </p:nvSpPr>
        <p:spPr>
          <a:xfrm>
            <a:off x="8687118" y="3371659"/>
            <a:ext cx="311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ea typeface="Calibri" panose="020F0502020204030204" pitchFamily="34" charset="0"/>
              </a:rPr>
              <a:t>Прохання</a:t>
            </a:r>
            <a:r>
              <a:rPr lang="ru-RU" dirty="0">
                <a:ea typeface="Calibri" panose="020F0502020204030204" pitchFamily="34" charset="0"/>
              </a:rPr>
              <a:t> (</a:t>
            </a:r>
            <a:r>
              <a:rPr lang="ru-RU" dirty="0" err="1">
                <a:ea typeface="Calibri" panose="020F0502020204030204" pitchFamily="34" charset="0"/>
              </a:rPr>
              <a:t>чітке</a:t>
            </a:r>
            <a:r>
              <a:rPr lang="ru-RU" dirty="0">
                <a:ea typeface="Calibri" panose="020F0502020204030204" pitchFamily="34" charset="0"/>
              </a:rPr>
              <a:t>, </a:t>
            </a:r>
            <a:r>
              <a:rPr lang="ru-RU" dirty="0" err="1">
                <a:ea typeface="Calibri" panose="020F0502020204030204" pitchFamily="34" charset="0"/>
              </a:rPr>
              <a:t>конкретне</a:t>
            </a:r>
            <a:r>
              <a:rPr lang="ru-RU" dirty="0">
                <a:ea typeface="Calibri" panose="020F0502020204030204" pitchFamily="34" charset="0"/>
              </a:rPr>
              <a:t>)</a:t>
            </a:r>
            <a:endParaRPr lang="uk-UA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39A47D08-7F01-45BF-B95C-1D6A23C30798}"/>
              </a:ext>
            </a:extLst>
          </p:cNvPr>
          <p:cNvCxnSpPr>
            <a:cxnSpLocks/>
          </p:cNvCxnSpPr>
          <p:nvPr/>
        </p:nvCxnSpPr>
        <p:spPr>
          <a:xfrm flipV="1">
            <a:off x="504666" y="5614035"/>
            <a:ext cx="0" cy="453390"/>
          </a:xfrm>
          <a:prstGeom prst="line">
            <a:avLst/>
          </a:prstGeom>
          <a:ln w="28575">
            <a:solidFill>
              <a:srgbClr val="008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74494AB7-0675-4981-8EEE-546BAEED8D5C}"/>
              </a:ext>
            </a:extLst>
          </p:cNvPr>
          <p:cNvCxnSpPr>
            <a:cxnSpLocks/>
          </p:cNvCxnSpPr>
          <p:nvPr/>
        </p:nvCxnSpPr>
        <p:spPr>
          <a:xfrm flipV="1">
            <a:off x="3687763" y="4820384"/>
            <a:ext cx="0" cy="736600"/>
          </a:xfrm>
          <a:prstGeom prst="line">
            <a:avLst/>
          </a:prstGeom>
          <a:ln w="28575">
            <a:solidFill>
              <a:srgbClr val="C0CA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15C84985-EB25-4B0F-B26A-0B256C30D1C3}"/>
              </a:ext>
            </a:extLst>
          </p:cNvPr>
          <p:cNvCxnSpPr>
            <a:cxnSpLocks/>
          </p:cNvCxnSpPr>
          <p:nvPr/>
        </p:nvCxnSpPr>
        <p:spPr>
          <a:xfrm flipV="1">
            <a:off x="6154899" y="4108775"/>
            <a:ext cx="0" cy="481965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CD3196F5-F8A3-4C65-8D76-21F0D9514731}"/>
              </a:ext>
            </a:extLst>
          </p:cNvPr>
          <p:cNvCxnSpPr>
            <a:cxnSpLocks/>
          </p:cNvCxnSpPr>
          <p:nvPr/>
        </p:nvCxnSpPr>
        <p:spPr>
          <a:xfrm flipV="1">
            <a:off x="8687118" y="3465778"/>
            <a:ext cx="0" cy="181093"/>
          </a:xfrm>
          <a:prstGeom prst="line">
            <a:avLst/>
          </a:prstGeom>
          <a:ln w="28575">
            <a:solidFill>
              <a:srgbClr val="F451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іка 28">
            <a:extLst>
              <a:ext uri="{FF2B5EF4-FFF2-40B4-BE49-F238E27FC236}">
                <a16:creationId xmlns:a16="http://schemas.microsoft.com/office/drawing/2014/main" id="{58A1A70C-84BF-4701-A42B-C9E606C8F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5566" y="3227548"/>
            <a:ext cx="1103252" cy="1103252"/>
          </a:xfrm>
          <a:prstGeom prst="rect">
            <a:avLst/>
          </a:prstGeom>
        </p:spPr>
      </p:pic>
      <p:pic>
        <p:nvPicPr>
          <p:cNvPr id="30" name="Графіка 29">
            <a:extLst>
              <a:ext uri="{FF2B5EF4-FFF2-40B4-BE49-F238E27FC236}">
                <a16:creationId xmlns:a16="http://schemas.microsoft.com/office/drawing/2014/main" id="{DE3AF716-5B83-4438-9597-F96C439A0E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5386" y="2549831"/>
            <a:ext cx="1052899" cy="1052899"/>
          </a:xfrm>
          <a:prstGeom prst="rect">
            <a:avLst/>
          </a:prstGeom>
        </p:spPr>
      </p:pic>
      <p:pic>
        <p:nvPicPr>
          <p:cNvPr id="31" name="Графіка 30">
            <a:extLst>
              <a:ext uri="{FF2B5EF4-FFF2-40B4-BE49-F238E27FC236}">
                <a16:creationId xmlns:a16="http://schemas.microsoft.com/office/drawing/2014/main" id="{D22C0BB8-D5EB-4013-9C11-3F823CCB0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8107" y="1923412"/>
            <a:ext cx="1141461" cy="1192571"/>
          </a:xfrm>
          <a:prstGeom prst="rect">
            <a:avLst/>
          </a:prstGeom>
        </p:spPr>
      </p:pic>
      <p:pic>
        <p:nvPicPr>
          <p:cNvPr id="32" name="Графіка 31">
            <a:extLst>
              <a:ext uri="{FF2B5EF4-FFF2-40B4-BE49-F238E27FC236}">
                <a16:creationId xmlns:a16="http://schemas.microsoft.com/office/drawing/2014/main" id="{2F29212E-49EC-4D11-AD45-647837AEC3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28246" y="1182897"/>
            <a:ext cx="1205696" cy="11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P\Desktop\Танюша\Медиаграмотность. Программы уроков\Червень 2019\Діалог\Фотопроект\QGZeyk-OLlV8FZrjY-WC6g-default.jpg">
            <a:extLst>
              <a:ext uri="{FF2B5EF4-FFF2-40B4-BE49-F238E27FC236}">
                <a16:creationId xmlns:a16="http://schemas.microsoft.com/office/drawing/2014/main" id="{17F419BC-D3F2-40BB-9077-2094B7967D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34000" y="0"/>
            <a:ext cx="6857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D3804A52-E5BD-4A81-B59A-B84EBB49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150161"/>
            <a:ext cx="6516546" cy="3707838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FA2BAEC-51FB-4B63-9A02-A42A7557F067}"/>
              </a:ext>
            </a:extLst>
          </p:cNvPr>
          <p:cNvSpPr/>
          <p:nvPr/>
        </p:nvSpPr>
        <p:spPr>
          <a:xfrm>
            <a:off x="1130673" y="4325695"/>
            <a:ext cx="496532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«Оце так! Незважаючи на твої форми, ти така гнучка та пластична»</a:t>
            </a:r>
            <a:endParaRPr lang="uk-UA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2B4285D-29E8-4BC3-92A8-49F80074DEA2}"/>
              </a:ext>
            </a:extLst>
          </p:cNvPr>
          <p:cNvSpPr/>
          <p:nvPr/>
        </p:nvSpPr>
        <p:spPr>
          <a:xfrm>
            <a:off x="831209" y="266185"/>
            <a:ext cx="3671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a typeface="Calibri" panose="020F0502020204030204" pitchFamily="34" charset="0"/>
              </a:rPr>
              <a:t>Повнуватій дівчині:</a:t>
            </a:r>
            <a:endParaRPr lang="uk-UA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0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HP\Desktop\Танюша\Медиаграмотность. Программы уроков\Червень 2019\Діалог\Фотопроект\796c4dde50f3fcea641e99ab0fb6dc70.jpeg">
            <a:extLst>
              <a:ext uri="{FF2B5EF4-FFF2-40B4-BE49-F238E27FC236}">
                <a16:creationId xmlns:a16="http://schemas.microsoft.com/office/drawing/2014/main" id="{532D1966-512E-4ADE-A755-B284DF4DB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475632" y="1139191"/>
            <a:ext cx="8716367" cy="571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D3804A52-E5BD-4A81-B59A-B84EBB49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150161"/>
            <a:ext cx="6516546" cy="3707838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FA2BAEC-51FB-4B63-9A02-A42A7557F067}"/>
              </a:ext>
            </a:extLst>
          </p:cNvPr>
          <p:cNvSpPr/>
          <p:nvPr/>
        </p:nvSpPr>
        <p:spPr>
          <a:xfrm>
            <a:off x="1130673" y="4325695"/>
            <a:ext cx="496532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«Ти ба, я б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ніколи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не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здогадався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що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маєш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вчений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ступінь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»</a:t>
            </a:r>
            <a:endParaRPr lang="uk-UA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2B4285D-29E8-4BC3-92A8-49F80074DEA2}"/>
              </a:ext>
            </a:extLst>
          </p:cNvPr>
          <p:cNvSpPr/>
          <p:nvPr/>
        </p:nvSpPr>
        <p:spPr>
          <a:xfrm>
            <a:off x="3613336" y="1232060"/>
            <a:ext cx="392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>
                <a:solidFill>
                  <a:schemeClr val="bg1"/>
                </a:solidFill>
                <a:ea typeface="Calibri" panose="020F0502020204030204" pitchFamily="34" charset="0"/>
              </a:rPr>
              <a:t>На фото — володарка Пулітцерівської премії з літератури С’юзен-Лорі Паркс</a:t>
            </a:r>
            <a:endParaRPr lang="uk-UA" sz="280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831209" y="266185"/>
            <a:ext cx="3671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solidFill>
                  <a:schemeClr val="accent1"/>
                </a:solidFill>
                <a:ea typeface="Calibri" panose="020F0502020204030204" pitchFamily="34" charset="0"/>
              </a:rPr>
              <a:t>Темношкірій жінці: </a:t>
            </a:r>
          </a:p>
        </p:txBody>
      </p:sp>
    </p:spTree>
    <p:extLst>
      <p:ext uri="{BB962C8B-B14F-4D97-AF65-F5344CB8AC3E}">
        <p14:creationId xmlns:p14="http://schemas.microsoft.com/office/powerpoint/2010/main" val="200360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Google Shape;1445;g6e0cf69c68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63" y="0"/>
            <a:ext cx="12071476" cy="67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9">
            <a:extLst>
              <a:ext uri="{FF2B5EF4-FFF2-40B4-BE49-F238E27FC236}">
                <a16:creationId xmlns:a16="http://schemas.microsoft.com/office/drawing/2014/main" id="{18A8F491-F768-41AB-8CCA-D40DEEA00350}"/>
              </a:ext>
            </a:extLst>
          </p:cNvPr>
          <p:cNvSpPr/>
          <p:nvPr/>
        </p:nvSpPr>
        <p:spPr>
          <a:xfrm>
            <a:off x="593452" y="266185"/>
            <a:ext cx="414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accent1"/>
                </a:solidFill>
                <a:ea typeface="Calibri" panose="020F0502020204030204" pitchFamily="34" charset="0"/>
              </a:rPr>
              <a:t>Людині похилого віку: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D3804A52-E5BD-4A81-B59A-B84EBB497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3150161"/>
            <a:ext cx="6516546" cy="3707838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FA2BAEC-51FB-4B63-9A02-A42A7557F067}"/>
              </a:ext>
            </a:extLst>
          </p:cNvPr>
          <p:cNvSpPr/>
          <p:nvPr/>
        </p:nvSpPr>
        <p:spPr>
          <a:xfrm>
            <a:off x="1130673" y="4325695"/>
            <a:ext cx="496532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Ні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а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звідки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насправді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по-справжньому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?»</a:t>
            </a:r>
            <a:endParaRPr lang="uk-UA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593452" y="266185"/>
            <a:ext cx="5923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accent1"/>
                </a:solidFill>
                <a:ea typeface="Calibri" panose="020F0502020204030204" pitchFamily="34" charset="0"/>
              </a:rPr>
              <a:t>Дівчині з азійською зовнішністю: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55F8F0-A872-48BE-B1DB-615296B503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301224" y="0"/>
            <a:ext cx="4890776" cy="688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00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HP\Desktop\Танюша\Медиаграмотность. Программы уроков\Червень 2019\Діалог\Фотопроект\1455116592_7.jpg">
            <a:extLst>
              <a:ext uri="{FF2B5EF4-FFF2-40B4-BE49-F238E27FC236}">
                <a16:creationId xmlns:a16="http://schemas.microsoft.com/office/drawing/2014/main" id="{EE71508E-9825-40A1-B813-EBCB698BA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04546" y="0"/>
            <a:ext cx="6887453" cy="688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D3804A52-E5BD-4A81-B59A-B84EBB49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150161"/>
            <a:ext cx="6516546" cy="3707838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FA2BAEC-51FB-4B63-9A02-A42A7557F067}"/>
              </a:ext>
            </a:extLst>
          </p:cNvPr>
          <p:cNvSpPr/>
          <p:nvPr/>
        </p:nvSpPr>
        <p:spPr>
          <a:xfrm>
            <a:off x="1130673" y="4325695"/>
            <a:ext cx="496532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Вау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! Я б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ніколи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не подумав,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що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був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дівчиною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»</a:t>
            </a:r>
            <a:endParaRPr lang="uk-UA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593452" y="266185"/>
            <a:ext cx="2662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accent1"/>
                </a:solidFill>
                <a:ea typeface="Calibri" panose="020F0502020204030204" pitchFamily="34" charset="0"/>
              </a:rPr>
              <a:t>Трансгендеру:</a:t>
            </a:r>
          </a:p>
        </p:txBody>
      </p:sp>
    </p:spTree>
    <p:extLst>
      <p:ext uri="{BB962C8B-B14F-4D97-AF65-F5344CB8AC3E}">
        <p14:creationId xmlns:p14="http://schemas.microsoft.com/office/powerpoint/2010/main" val="242440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HP\Desktop\Танюша\Медиаграмотность. Программы уроков\Червень 2019\Діалог\Фотопроект\217743213.jpg">
            <a:extLst>
              <a:ext uri="{FF2B5EF4-FFF2-40B4-BE49-F238E27FC236}">
                <a16:creationId xmlns:a16="http://schemas.microsoft.com/office/drawing/2014/main" id="{2C551048-66B5-4BA3-B63F-0501432C6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62286" y="0"/>
            <a:ext cx="53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D3804A52-E5BD-4A81-B59A-B84EBB49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3150161"/>
            <a:ext cx="6516546" cy="3707838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3FA2BAEC-51FB-4B63-9A02-A42A7557F067}"/>
              </a:ext>
            </a:extLst>
          </p:cNvPr>
          <p:cNvSpPr/>
          <p:nvPr/>
        </p:nvSpPr>
        <p:spPr>
          <a:xfrm>
            <a:off x="1130673" y="4325695"/>
            <a:ext cx="496532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«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Чому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ти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досі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незаміжня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? Де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твій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хлопець</a:t>
            </a:r>
            <a:r>
              <a:rPr lang="ru-RU" sz="24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?»</a:t>
            </a:r>
            <a:endParaRPr lang="uk-UA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EAE281-169D-4F38-8621-F601435476B9}"/>
              </a:ext>
            </a:extLst>
          </p:cNvPr>
          <p:cNvSpPr/>
          <p:nvPr/>
        </p:nvSpPr>
        <p:spPr>
          <a:xfrm>
            <a:off x="593452" y="266185"/>
            <a:ext cx="4793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ea typeface="Calibri" panose="020F0502020204030204" pitchFamily="34" charset="0"/>
              </a:rPr>
              <a:t>Жінці, </a:t>
            </a:r>
            <a:r>
              <a:rPr lang="ru-RU" sz="3200" dirty="0" err="1">
                <a:solidFill>
                  <a:schemeClr val="accent1"/>
                </a:solidFill>
                <a:ea typeface="Calibri" panose="020F0502020204030204" pitchFamily="34" charset="0"/>
              </a:rPr>
              <a:t>старшій</a:t>
            </a:r>
            <a:r>
              <a:rPr lang="ru-RU" sz="3200" dirty="0">
                <a:solidFill>
                  <a:schemeClr val="accent1"/>
                </a:solidFill>
                <a:ea typeface="Calibri" panose="020F0502020204030204" pitchFamily="34" charset="0"/>
              </a:rPr>
              <a:t> за 30 </a:t>
            </a:r>
            <a:r>
              <a:rPr lang="ru-RU" sz="3200" dirty="0" err="1">
                <a:solidFill>
                  <a:schemeClr val="accent1"/>
                </a:solidFill>
                <a:ea typeface="Calibri" panose="020F0502020204030204" pitchFamily="34" charset="0"/>
              </a:rPr>
              <a:t>років</a:t>
            </a:r>
            <a:r>
              <a:rPr lang="ru-RU" sz="3200" dirty="0">
                <a:solidFill>
                  <a:schemeClr val="accent1"/>
                </a:solidFill>
                <a:ea typeface="Calibri" panose="020F0502020204030204" pitchFamily="34" charset="0"/>
              </a:rPr>
              <a:t>:</a:t>
            </a:r>
            <a:endParaRPr lang="uk-UA" sz="3200" dirty="0">
              <a:solidFill>
                <a:schemeClr val="accent1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8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20827"/>
              </p:ext>
            </p:extLst>
          </p:nvPr>
        </p:nvGraphicFramePr>
        <p:xfrm>
          <a:off x="1" y="0"/>
          <a:ext cx="9005104" cy="602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6194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5568910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3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Тип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дискримінації</a:t>
                      </a:r>
                      <a:endParaRPr lang="uk-UA" sz="2000" i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або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поведінка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з 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3491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</a:rPr>
                        <a:t>Расова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08000" marT="10800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 чоловік або жінка стискають свою сумочку або перевіряють свій гаманець, коли темношкірий або латиноамериканський чоловік наближається до них.</a:t>
                      </a: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0353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Хтось переходить на інший бік вулиці, уникаючи особи з іншим кольором шкіри.</a:t>
                      </a: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</a:tbl>
          </a:graphicData>
        </a:graphic>
      </p:graphicFrame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71F84FC-F3FA-4668-9470-F954FFD33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222081"/>
              </p:ext>
            </p:extLst>
          </p:nvPr>
        </p:nvGraphicFramePr>
        <p:xfrm>
          <a:off x="9086127" y="0"/>
          <a:ext cx="3105874" cy="615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5874">
                  <a:extLst>
                    <a:ext uri="{9D8B030D-6E8A-4147-A177-3AD203B41FA5}">
                      <a16:colId xmlns:a16="http://schemas.microsoft.com/office/drawing/2014/main" val="375894328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повідомлення</a:t>
                      </a:r>
                      <a:endParaRPr lang="uk-UA" sz="2000" i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231882"/>
                  </a:ext>
                </a:extLst>
              </a:tr>
              <a:tr h="3484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й ваша група —  злочинці.</a:t>
                      </a:r>
                    </a:p>
                  </a:txBody>
                  <a:tcPr marL="180000" marR="108000" marT="108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788454"/>
                  </a:ext>
                </a:extLst>
              </a:tr>
              <a:tr h="19035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 небезпечні.</a:t>
                      </a:r>
                    </a:p>
                  </a:txBody>
                  <a:tcPr marL="180000" marR="108000" marT="108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4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AB8E7F-0A00-4BD8-86A1-02256B9E8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13699"/>
              </p:ext>
            </p:extLst>
          </p:nvPr>
        </p:nvGraphicFramePr>
        <p:xfrm>
          <a:off x="9057640" y="-2"/>
          <a:ext cx="3134359" cy="6091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359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776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Приховане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повідомлення</a:t>
                      </a:r>
                      <a:endParaRPr lang="ru-RU" sz="2400" b="1" i="0" dirty="0">
                        <a:effectLst/>
                        <a:latin typeface="+mj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2082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Ваша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етнічна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ідентичність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вас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екзотичним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8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32327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Вам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слід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асимілюватися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розчинитися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домінантній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білій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культурі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28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492153"/>
              </p:ext>
            </p:extLst>
          </p:nvPr>
        </p:nvGraphicFramePr>
        <p:xfrm>
          <a:off x="1" y="0"/>
          <a:ext cx="9005104" cy="6018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442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  <a:gridCol w="6921662">
                  <a:extLst>
                    <a:ext uri="{9D8B030D-6E8A-4147-A177-3AD203B41FA5}">
                      <a16:colId xmlns:a16="http://schemas.microsoft.com/office/drawing/2014/main" val="4111862900"/>
                    </a:ext>
                  </a:extLst>
                </a:gridCol>
              </a:tblGrid>
              <a:tr h="634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Тип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дискримінації</a:t>
                      </a:r>
                      <a:endParaRPr lang="uk-UA" sz="2000" i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Фрази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або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поведінка</a:t>
                      </a:r>
                      <a:r>
                        <a:rPr lang="ru-RU" sz="2400" b="1" i="0" dirty="0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з </a:t>
                      </a:r>
                      <a:r>
                        <a:rPr lang="ru-RU" sz="2400" b="1" i="0" dirty="0" err="1">
                          <a:effectLst/>
                          <a:latin typeface="+mj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мікроагресією</a:t>
                      </a:r>
                      <a:endParaRPr lang="uk-UA" sz="2000" i="0" dirty="0">
                        <a:effectLst/>
                        <a:latin typeface="+mj-lt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5405" marR="6858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  <a:tr h="20820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</a:rPr>
                        <a:t>Расова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108000" marT="108000" marB="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Хто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Ви так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цікаво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виглядаєте</a:t>
                      </a:r>
                      <a:r>
                        <a:rPr lang="ru-RU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!»</a:t>
                      </a:r>
                      <a:endParaRPr lang="uk-UA" sz="28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2837"/>
                  </a:ext>
                </a:extLst>
              </a:tr>
              <a:tr h="1903536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000" marR="68580" marT="7200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азіатів, латиноамериканців або корінних американців (індіанців): «Що це ви, як у рот води набрали? Ми хочемо знати, що ви думаєте з цього приводу».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8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 звертаєтеся до дуже емоційної темношкірої особи: «Чому ви так розійшлися? Просто заспокойтеся».</a:t>
                      </a:r>
                    </a:p>
                  </a:txBody>
                  <a:tcPr marL="180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974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811</Words>
  <Application>Microsoft Office PowerPoint</Application>
  <PresentationFormat>Widescreen</PresentationFormat>
  <Paragraphs>90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162</cp:revision>
  <dcterms:created xsi:type="dcterms:W3CDTF">2018-04-01T13:17:58Z</dcterms:created>
  <dcterms:modified xsi:type="dcterms:W3CDTF">2020-07-02T07:55:14Z</dcterms:modified>
</cp:coreProperties>
</file>