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7" r:id="rId2"/>
    <p:sldId id="262" r:id="rId3"/>
    <p:sldId id="348" r:id="rId4"/>
    <p:sldId id="272" r:id="rId5"/>
    <p:sldId id="274" r:id="rId6"/>
    <p:sldId id="275" r:id="rId7"/>
    <p:sldId id="276" r:id="rId8"/>
    <p:sldId id="333" r:id="rId9"/>
    <p:sldId id="271" r:id="rId10"/>
    <p:sldId id="345" r:id="rId11"/>
    <p:sldId id="342" r:id="rId12"/>
    <p:sldId id="346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BFA4"/>
    <a:srgbClr val="0E5581"/>
    <a:srgbClr val="1275B2"/>
    <a:srgbClr val="7B7BAD"/>
    <a:srgbClr val="BD2033"/>
    <a:srgbClr val="84161F"/>
    <a:srgbClr val="C4C4DA"/>
    <a:srgbClr val="1C1E26"/>
    <a:srgbClr val="303342"/>
    <a:srgbClr val="485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10" autoAdjust="0"/>
    <p:restoredTop sz="94667" autoAdjust="0"/>
  </p:normalViewPr>
  <p:slideViewPr>
    <p:cSldViewPr snapToGrid="0">
      <p:cViewPr varScale="1">
        <p:scale>
          <a:sx n="79" d="100"/>
          <a:sy n="79" d="100"/>
        </p:scale>
        <p:origin x="547" y="86"/>
      </p:cViewPr>
      <p:guideLst>
        <p:guide orient="horz" pos="2137"/>
        <p:guide pos="3840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87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297551" y="2"/>
            <a:ext cx="1894449" cy="1905485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4214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935494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667" r:id="rId26"/>
    <p:sldLayoutId id="2147483772" r:id="rId27"/>
    <p:sldLayoutId id="2147483790" r:id="rId28"/>
    <p:sldLayoutId id="2147483794" r:id="rId29"/>
    <p:sldLayoutId id="2147483663" r:id="rId30"/>
    <p:sldLayoutId id="2147483764" r:id="rId31"/>
    <p:sldLayoutId id="2147483759" r:id="rId32"/>
    <p:sldLayoutId id="2147483776" r:id="rId33"/>
    <p:sldLayoutId id="2147483755" r:id="rId34"/>
    <p:sldLayoutId id="2147483664" r:id="rId35"/>
    <p:sldLayoutId id="2147483782" r:id="rId36"/>
    <p:sldLayoutId id="2147483777" r:id="rId37"/>
    <p:sldLayoutId id="2147483774" r:id="rId38"/>
    <p:sldLayoutId id="2147483775" r:id="rId39"/>
    <p:sldLayoutId id="2147483665" r:id="rId40"/>
    <p:sldLayoutId id="2147483666" r:id="rId41"/>
    <p:sldLayoutId id="2147483668" r:id="rId42"/>
    <p:sldLayoutId id="2147483669" r:id="rId43"/>
    <p:sldLayoutId id="2147483670" r:id="rId44"/>
    <p:sldLayoutId id="2147483671" r:id="rId45"/>
    <p:sldLayoutId id="2147483672" r:id="rId46"/>
    <p:sldLayoutId id="2147483673" r:id="rId47"/>
    <p:sldLayoutId id="2147483674" r:id="rId48"/>
    <p:sldLayoutId id="2147483675" r:id="rId49"/>
    <p:sldLayoutId id="2147483676" r:id="rId50"/>
    <p:sldLayoutId id="2147483677" r:id="rId51"/>
    <p:sldLayoutId id="2147483678" r:id="rId52"/>
    <p:sldLayoutId id="2147483679" r:id="rId53"/>
    <p:sldLayoutId id="2147483680" r:id="rId54"/>
    <p:sldLayoutId id="2147483681" r:id="rId55"/>
    <p:sldLayoutId id="2147483682" r:id="rId56"/>
    <p:sldLayoutId id="2147483683" r:id="rId57"/>
    <p:sldLayoutId id="2147483684" r:id="rId58"/>
    <p:sldLayoutId id="2147483685" r:id="rId59"/>
    <p:sldLayoutId id="2147483686" r:id="rId60"/>
    <p:sldLayoutId id="2147483687" r:id="rId61"/>
    <p:sldLayoutId id="2147483688" r:id="rId62"/>
    <p:sldLayoutId id="2147483689" r:id="rId63"/>
    <p:sldLayoutId id="2147483649" r:id="rId64"/>
    <p:sldLayoutId id="2147483691" r:id="rId65"/>
    <p:sldLayoutId id="2147483692" r:id="rId66"/>
    <p:sldLayoutId id="2147483693" r:id="rId67"/>
    <p:sldLayoutId id="2147483694" r:id="rId68"/>
    <p:sldLayoutId id="2147483695" r:id="rId69"/>
    <p:sldLayoutId id="2147483696" r:id="rId70"/>
    <p:sldLayoutId id="2147483697" r:id="rId71"/>
    <p:sldLayoutId id="2147483698" r:id="rId72"/>
    <p:sldLayoutId id="2147483699" r:id="rId73"/>
    <p:sldLayoutId id="2147483700" r:id="rId74"/>
    <p:sldLayoutId id="2147483701" r:id="rId75"/>
    <p:sldLayoutId id="2147483702" r:id="rId76"/>
    <p:sldLayoutId id="2147483703" r:id="rId77"/>
    <p:sldLayoutId id="2147483704" r:id="rId78"/>
    <p:sldLayoutId id="2147483705" r:id="rId79"/>
    <p:sldLayoutId id="2147483706" r:id="rId80"/>
    <p:sldLayoutId id="2147483707" r:id="rId81"/>
    <p:sldLayoutId id="2147483709" r:id="rId82"/>
    <p:sldLayoutId id="2147483710" r:id="rId83"/>
    <p:sldLayoutId id="2147483711" r:id="rId84"/>
    <p:sldLayoutId id="2147483712" r:id="rId85"/>
    <p:sldLayoutId id="2147483713" r:id="rId86"/>
    <p:sldLayoutId id="2147483714" r:id="rId87"/>
    <p:sldLayoutId id="2147483716" r:id="rId88"/>
    <p:sldLayoutId id="2147483717" r:id="rId89"/>
    <p:sldLayoutId id="2147483719" r:id="rId90"/>
    <p:sldLayoutId id="2147483721" r:id="rId91"/>
    <p:sldLayoutId id="2147483720" r:id="rId92"/>
    <p:sldLayoutId id="2147483722" r:id="rId93"/>
    <p:sldLayoutId id="2147483723" r:id="rId94"/>
    <p:sldLayoutId id="2147483724" r:id="rId95"/>
    <p:sldLayoutId id="2147483725" r:id="rId96"/>
    <p:sldLayoutId id="2147483726" r:id="rId97"/>
    <p:sldLayoutId id="2147483727" r:id="rId98"/>
    <p:sldLayoutId id="2147483728" r:id="rId99"/>
    <p:sldLayoutId id="2147483729" r:id="rId100"/>
    <p:sldLayoutId id="2147483730" r:id="rId101"/>
    <p:sldLayoutId id="2147483731" r:id="rId102"/>
    <p:sldLayoutId id="2147483732" r:id="rId103"/>
    <p:sldLayoutId id="2147483733" r:id="rId104"/>
    <p:sldLayoutId id="2147483773" r:id="rId105"/>
    <p:sldLayoutId id="2147483734" r:id="rId106"/>
    <p:sldLayoutId id="2147483735" r:id="rId107"/>
    <p:sldLayoutId id="2147483736" r:id="rId108"/>
    <p:sldLayoutId id="2147483737" r:id="rId109"/>
    <p:sldLayoutId id="2147483738" r:id="rId110"/>
    <p:sldLayoutId id="2147483739" r:id="rId111"/>
    <p:sldLayoutId id="2147483741" r:id="rId112"/>
    <p:sldLayoutId id="2147483742" r:id="rId113"/>
    <p:sldLayoutId id="2147483743" r:id="rId114"/>
    <p:sldLayoutId id="2147483744" r:id="rId115"/>
    <p:sldLayoutId id="2147483745" r:id="rId116"/>
    <p:sldLayoutId id="2147483746" r:id="rId117"/>
    <p:sldLayoutId id="2147483747" r:id="rId118"/>
    <p:sldLayoutId id="2147483748" r:id="rId119"/>
    <p:sldLayoutId id="2147483749" r:id="rId120"/>
    <p:sldLayoutId id="2147483750" r:id="rId121"/>
    <p:sldLayoutId id="2147483751" r:id="rId122"/>
    <p:sldLayoutId id="2147483752" r:id="rId123"/>
    <p:sldLayoutId id="2147483753" r:id="rId124"/>
    <p:sldLayoutId id="2147483754" r:id="rId125"/>
    <p:sldLayoutId id="2147483756" r:id="rId126"/>
    <p:sldLayoutId id="2147483757" r:id="rId127"/>
    <p:sldLayoutId id="2147483758" r:id="rId128"/>
    <p:sldLayoutId id="2147483763" r:id="rId129"/>
    <p:sldLayoutId id="2147483766" r:id="rId130"/>
    <p:sldLayoutId id="2147483765" r:id="rId131"/>
    <p:sldLayoutId id="2147483768" r:id="rId132"/>
    <p:sldLayoutId id="2147483769" r:id="rId133"/>
    <p:sldLayoutId id="2147483770" r:id="rId134"/>
    <p:sldLayoutId id="2147483771" r:id="rId135"/>
    <p:sldLayoutId id="2147483787" r:id="rId136"/>
    <p:sldLayoutId id="2147483780" r:id="rId137"/>
    <p:sldLayoutId id="2147483783" r:id="rId138"/>
    <p:sldLayoutId id="2147483784" r:id="rId139"/>
    <p:sldLayoutId id="2147483785" r:id="rId140"/>
    <p:sldLayoutId id="2147483786" r:id="rId141"/>
    <p:sldLayoutId id="2147483791" r:id="rId142"/>
    <p:sldLayoutId id="2147483789" r:id="rId143"/>
    <p:sldLayoutId id="2147483793" r:id="rId144"/>
    <p:sldLayoutId id="2147483690" r:id="rId1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mediaartarchive.org.ua/author/yuliana-alimov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livingjoconde.f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mashable.com/2014/10/26/microsoft-excel-art/#I.L5QUoCOaq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260" y="3038893"/>
            <a:ext cx="5874608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6000" b="1" dirty="0" err="1">
                <a:solidFill>
                  <a:schemeClr val="bg1"/>
                </a:solidFill>
              </a:rPr>
              <a:t>Медіамистецтво</a:t>
            </a:r>
            <a:endParaRPr lang="en-US" sz="60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36124" y="4018359"/>
            <a:ext cx="647125" cy="165427"/>
            <a:chOff x="795585" y="3421099"/>
            <a:chExt cx="1066015" cy="27250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B596718-F177-49E9-B2B5-DCD14E8D0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23" y="1445120"/>
            <a:ext cx="1116485" cy="1204802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AC84C7D-010D-4D83-9B1B-152E60E3A8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2" r="192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5100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42304" y="4954052"/>
            <a:ext cx="990739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</a:rPr>
              <a:t>Юліана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Алімова</a:t>
            </a:r>
            <a:r>
              <a:rPr lang="ru-RU" sz="2800" b="1" dirty="0">
                <a:solidFill>
                  <a:srgbClr val="002060"/>
                </a:solidFill>
              </a:rPr>
              <a:t> "</a:t>
            </a:r>
            <a:r>
              <a:rPr lang="ru-RU" sz="2800" b="1" dirty="0" err="1">
                <a:solidFill>
                  <a:srgbClr val="002060"/>
                </a:solidFill>
              </a:rPr>
              <a:t>Цацкі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  <a:r>
              <a:rPr lang="ru-RU" sz="2800" b="1" dirty="0" err="1">
                <a:solidFill>
                  <a:srgbClr val="002060"/>
                </a:solidFill>
              </a:rPr>
              <a:t>Народний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піксель</a:t>
            </a:r>
            <a:r>
              <a:rPr lang="ru-RU" sz="2800" b="1" dirty="0">
                <a:solidFill>
                  <a:srgbClr val="002060"/>
                </a:solidFill>
              </a:rPr>
              <a:t>-арт", 2009 (</a:t>
            </a:r>
            <a:r>
              <a:rPr lang="ru-RU" sz="2800" b="1" dirty="0" err="1">
                <a:solidFill>
                  <a:srgbClr val="002060"/>
                </a:solidFill>
              </a:rPr>
              <a:t>Харків</a:t>
            </a:r>
            <a:r>
              <a:rPr lang="ru-RU" sz="2800" b="1" dirty="0">
                <a:solidFill>
                  <a:srgbClr val="002060"/>
                </a:solidFill>
              </a:rPr>
              <a:t>)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862992" y="5709742"/>
            <a:ext cx="6466016" cy="51935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uk-UA" i="1" u="sng" dirty="0">
                <a:hlinkClick r:id="rId2"/>
              </a:rPr>
              <a:t>http://www.mediaartarchive.org.ua/author/yuliana-alimova/</a:t>
            </a:r>
            <a:endParaRPr lang="uk-U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2EBD4F-31F5-4751-8FAE-E2E4C618A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951715"/>
            <a:ext cx="5467350" cy="32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67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99401" y="1252786"/>
            <a:ext cx="177421" cy="56160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210140" y="577837"/>
            <a:ext cx="752962" cy="752962"/>
            <a:chOff x="1220118" y="2343274"/>
            <a:chExt cx="2450851" cy="2450851"/>
          </a:xfrm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  <a:endParaRPr lang="en-U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10140" y="1580645"/>
            <a:ext cx="752962" cy="752962"/>
            <a:chOff x="1220118" y="2343274"/>
            <a:chExt cx="2450851" cy="2450851"/>
          </a:xfrm>
        </p:grpSpPr>
        <p:sp>
          <p:nvSpPr>
            <p:cNvPr id="24" name="Oval 2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  <a:endParaRPr lang="en-US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E22B05-B0C1-466E-A7A9-5965172FBF67}"/>
              </a:ext>
            </a:extLst>
          </p:cNvPr>
          <p:cNvGrpSpPr/>
          <p:nvPr/>
        </p:nvGrpSpPr>
        <p:grpSpPr>
          <a:xfrm>
            <a:off x="2210140" y="3183280"/>
            <a:ext cx="752962" cy="752962"/>
            <a:chOff x="2234711" y="2559572"/>
            <a:chExt cx="752962" cy="752962"/>
          </a:xfrm>
        </p:grpSpPr>
        <p:sp>
          <p:nvSpPr>
            <p:cNvPr id="31" name="Oval 30"/>
            <p:cNvSpPr/>
            <p:nvPr/>
          </p:nvSpPr>
          <p:spPr>
            <a:xfrm>
              <a:off x="2234711" y="2559572"/>
              <a:ext cx="752962" cy="752962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288674" y="2613535"/>
              <a:ext cx="645037" cy="64503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345420" y="2670281"/>
              <a:ext cx="531545" cy="5315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  <a:endParaRPr lang="en-US" sz="2800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7C61E3-8185-48C3-9439-9D4A2CC37182}"/>
              </a:ext>
            </a:extLst>
          </p:cNvPr>
          <p:cNvGrpSpPr/>
          <p:nvPr/>
        </p:nvGrpSpPr>
        <p:grpSpPr>
          <a:xfrm>
            <a:off x="2210140" y="5372116"/>
            <a:ext cx="752962" cy="752962"/>
            <a:chOff x="2234711" y="2559572"/>
            <a:chExt cx="752962" cy="752962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96F4E43-90F7-4632-895A-57D6049456EF}"/>
                </a:ext>
              </a:extLst>
            </p:cNvPr>
            <p:cNvSpPr/>
            <p:nvPr/>
          </p:nvSpPr>
          <p:spPr>
            <a:xfrm>
              <a:off x="2234711" y="2559572"/>
              <a:ext cx="752962" cy="752962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0F96683-F80E-49FB-9821-7E9D131B0568}"/>
                </a:ext>
              </a:extLst>
            </p:cNvPr>
            <p:cNvSpPr/>
            <p:nvPr/>
          </p:nvSpPr>
          <p:spPr>
            <a:xfrm>
              <a:off x="2288674" y="2613535"/>
              <a:ext cx="645037" cy="64503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C42E580-DA9A-4B91-9822-C84057962743}"/>
                </a:ext>
              </a:extLst>
            </p:cNvPr>
            <p:cNvSpPr/>
            <p:nvPr/>
          </p:nvSpPr>
          <p:spPr>
            <a:xfrm>
              <a:off x="2345420" y="2670281"/>
              <a:ext cx="531545" cy="5315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4</a:t>
              </a:r>
              <a:endParaRPr lang="en-US" sz="2800" dirty="0"/>
            </a:p>
          </p:txBody>
        </p:sp>
      </p:grpSp>
      <p:sp>
        <p:nvSpPr>
          <p:cNvPr id="16" name="Rectangle: Rounded Corners 15"/>
          <p:cNvSpPr/>
          <p:nvPr/>
        </p:nvSpPr>
        <p:spPr>
          <a:xfrm>
            <a:off x="3171223" y="721882"/>
            <a:ext cx="7116425" cy="464872"/>
          </a:xfrm>
          <a:prstGeom prst="roundRect">
            <a:avLst>
              <a:gd name="adj" fmla="val 295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96759" y="754263"/>
            <a:ext cx="555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відеоарт</a:t>
            </a:r>
            <a:r>
              <a:rPr lang="ru-RU" sz="2000" dirty="0">
                <a:solidFill>
                  <a:schemeClr val="bg1"/>
                </a:solidFill>
              </a:rPr>
              <a:t> (в тому </a:t>
            </a:r>
            <a:r>
              <a:rPr lang="ru-RU" sz="2000" dirty="0" err="1">
                <a:solidFill>
                  <a:schemeClr val="bg1"/>
                </a:solidFill>
              </a:rPr>
              <a:t>числі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віджеінг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3006771" y="886040"/>
            <a:ext cx="192349" cy="136554"/>
          </a:xfrm>
          <a:prstGeom prst="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/>
          <p:cNvSpPr/>
          <p:nvPr/>
        </p:nvSpPr>
        <p:spPr>
          <a:xfrm>
            <a:off x="3171223" y="1580644"/>
            <a:ext cx="7116425" cy="1352791"/>
          </a:xfrm>
          <a:prstGeom prst="roundRect">
            <a:avLst>
              <a:gd name="adj" fmla="val 295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271413" y="1580645"/>
            <a:ext cx="6852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саунд-арт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en-US" sz="2000" dirty="0">
                <a:solidFill>
                  <a:schemeClr val="bg1"/>
                </a:solidFill>
              </a:rPr>
              <a:t>http://artoblaka.ru/blog/saund-art-zvukovyie-installyatsii---tendentsi) Sound Art. </a:t>
            </a:r>
            <a:r>
              <a:rPr lang="ru-RU" sz="2000" dirty="0">
                <a:solidFill>
                  <a:schemeClr val="bg1"/>
                </a:solidFill>
              </a:rPr>
              <a:t>Акустика на </a:t>
            </a:r>
            <a:r>
              <a:rPr lang="en-US" sz="2000" dirty="0">
                <a:solidFill>
                  <a:schemeClr val="bg1"/>
                </a:solidFill>
              </a:rPr>
              <a:t>BMR </a:t>
            </a:r>
            <a:r>
              <a:rPr lang="ru-RU" sz="2000" dirty="0">
                <a:solidFill>
                  <a:schemeClr val="bg1"/>
                </a:solidFill>
              </a:rPr>
              <a:t>динах. </a:t>
            </a:r>
            <a:r>
              <a:rPr lang="en-US" sz="2000" dirty="0">
                <a:solidFill>
                  <a:schemeClr val="bg1"/>
                </a:solidFill>
              </a:rPr>
              <a:t>Pink Floyd, Dire Straits (https://www.youtube.com/watch?v=LgHkp5FKivU)</a:t>
            </a:r>
          </a:p>
        </p:txBody>
      </p:sp>
      <p:sp>
        <p:nvSpPr>
          <p:cNvPr id="47" name="Rectangle: Rounded Corners 46"/>
          <p:cNvSpPr/>
          <p:nvPr/>
        </p:nvSpPr>
        <p:spPr>
          <a:xfrm>
            <a:off x="3171223" y="3183280"/>
            <a:ext cx="7116425" cy="1938992"/>
          </a:xfrm>
          <a:prstGeom prst="roundRect">
            <a:avLst>
              <a:gd name="adj" fmla="val 295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318864" y="3183280"/>
            <a:ext cx="6552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медіаінсталляція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іноді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також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медіаскульптура</a:t>
            </a:r>
            <a:r>
              <a:rPr lang="ru-RU" sz="2000" dirty="0">
                <a:solidFill>
                  <a:schemeClr val="bg1"/>
                </a:solidFill>
              </a:rPr>
              <a:t>) (Птах – </a:t>
            </a:r>
            <a:r>
              <a:rPr lang="ru-RU" sz="2000" dirty="0" err="1">
                <a:solidFill>
                  <a:schemeClr val="bg1"/>
                </a:solidFill>
              </a:rPr>
              <a:t>найбільша</a:t>
            </a:r>
            <a:r>
              <a:rPr lang="ru-RU" sz="2000" dirty="0">
                <a:solidFill>
                  <a:schemeClr val="bg1"/>
                </a:solidFill>
              </a:rPr>
              <a:t> у </a:t>
            </a:r>
            <a:r>
              <a:rPr lang="ru-RU" sz="2000" dirty="0" err="1">
                <a:solidFill>
                  <a:schemeClr val="bg1"/>
                </a:solidFill>
              </a:rPr>
              <a:t>світі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кінетична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медійна</a:t>
            </a:r>
            <a:r>
              <a:rPr lang="ru-RU" sz="2000" dirty="0">
                <a:solidFill>
                  <a:schemeClr val="bg1"/>
                </a:solidFill>
              </a:rPr>
              <a:t> скульптура (</a:t>
            </a:r>
            <a:r>
              <a:rPr lang="en-US" sz="2000" dirty="0">
                <a:solidFill>
                  <a:schemeClr val="bg1"/>
                </a:solidFill>
              </a:rPr>
              <a:t>https://vimeo.com/166019392) </a:t>
            </a:r>
            <a:r>
              <a:rPr lang="ru-RU" sz="2000" dirty="0" err="1">
                <a:solidFill>
                  <a:schemeClr val="bg1"/>
                </a:solidFill>
              </a:rPr>
              <a:t>медіа</a:t>
            </a:r>
            <a:r>
              <a:rPr lang="ru-RU" sz="2000" dirty="0">
                <a:solidFill>
                  <a:schemeClr val="bg1"/>
                </a:solidFill>
              </a:rPr>
              <a:t>-художник Андре </a:t>
            </a:r>
            <a:r>
              <a:rPr lang="ru-RU" sz="2000" dirty="0" err="1">
                <a:solidFill>
                  <a:schemeClr val="bg1"/>
                </a:solidFill>
              </a:rPr>
              <a:t>Верлегер</a:t>
            </a:r>
            <a:r>
              <a:rPr lang="ru-RU" sz="2000" dirty="0">
                <a:solidFill>
                  <a:schemeClr val="bg1"/>
                </a:solidFill>
              </a:rPr>
              <a:t>; </a:t>
            </a:r>
            <a:r>
              <a:rPr lang="ru-RU" sz="2000" dirty="0" err="1">
                <a:solidFill>
                  <a:schemeClr val="bg1"/>
                </a:solidFill>
              </a:rPr>
              <a:t>Кінетична</a:t>
            </a:r>
            <a:r>
              <a:rPr lang="ru-RU" sz="2000" dirty="0">
                <a:solidFill>
                  <a:schemeClr val="bg1"/>
                </a:solidFill>
              </a:rPr>
              <a:t> скульптура в </a:t>
            </a:r>
            <a:r>
              <a:rPr lang="ru-RU" sz="2000" dirty="0" err="1">
                <a:solidFill>
                  <a:schemeClr val="bg1"/>
                </a:solidFill>
              </a:rPr>
              <a:t>музеї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BMW </a:t>
            </a:r>
            <a:r>
              <a:rPr lang="en-US" dirty="0">
                <a:solidFill>
                  <a:schemeClr val="bg1"/>
                </a:solidFill>
              </a:rPr>
              <a:t>(https://www.youtube.com/watch?v=HVhVClFMg6Y&amp;feature=player_embedded# )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069DC51C-9E05-4538-9B7A-99CB5E5A6F4D}"/>
              </a:ext>
            </a:extLst>
          </p:cNvPr>
          <p:cNvSpPr/>
          <p:nvPr/>
        </p:nvSpPr>
        <p:spPr>
          <a:xfrm>
            <a:off x="3171223" y="5372116"/>
            <a:ext cx="7116425" cy="1091225"/>
          </a:xfrm>
          <a:prstGeom prst="roundRect">
            <a:avLst>
              <a:gd name="adj" fmla="val 295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AA0E7A2-6EE9-4096-97CE-4F61367480BF}"/>
              </a:ext>
            </a:extLst>
          </p:cNvPr>
          <p:cNvSpPr txBox="1"/>
          <p:nvPr/>
        </p:nvSpPr>
        <p:spPr>
          <a:xfrm>
            <a:off x="3286721" y="5372116"/>
            <a:ext cx="6836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медіаперформанс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en-US" sz="2000" dirty="0">
                <a:solidFill>
                  <a:schemeClr val="bg1"/>
                </a:solidFill>
              </a:rPr>
              <a:t>Adrien M, 2009 https://www.youtube.com/watch?v=cGE3q6GLNIg) (</a:t>
            </a:r>
            <a:r>
              <a:rPr lang="ru-RU" sz="2000" dirty="0" err="1">
                <a:solidFill>
                  <a:schemeClr val="bg1"/>
                </a:solidFill>
              </a:rPr>
              <a:t>Спадщина</a:t>
            </a:r>
            <a:r>
              <a:rPr lang="ru-RU" sz="2000" dirty="0">
                <a:solidFill>
                  <a:schemeClr val="bg1"/>
                </a:solidFill>
              </a:rPr>
              <a:t>, 2015, (</a:t>
            </a:r>
            <a:r>
              <a:rPr lang="en-US" sz="2000" dirty="0">
                <a:solidFill>
                  <a:schemeClr val="bg1"/>
                </a:solidFill>
              </a:rPr>
              <a:t>https://www.youtube.com/watch?v=AIehsaH_rYk )</a:t>
            </a:r>
          </a:p>
        </p:txBody>
      </p:sp>
      <p:sp>
        <p:nvSpPr>
          <p:cNvPr id="35" name="Isosceles Triangle 38">
            <a:extLst>
              <a:ext uri="{FF2B5EF4-FFF2-40B4-BE49-F238E27FC236}">
                <a16:creationId xmlns:a16="http://schemas.microsoft.com/office/drawing/2014/main" id="{7237678B-05FF-47DF-BFE8-0955F69326DE}"/>
              </a:ext>
            </a:extLst>
          </p:cNvPr>
          <p:cNvSpPr/>
          <p:nvPr/>
        </p:nvSpPr>
        <p:spPr>
          <a:xfrm rot="16200000">
            <a:off x="3006771" y="1887489"/>
            <a:ext cx="192349" cy="136554"/>
          </a:xfrm>
          <a:prstGeom prst="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8">
            <a:extLst>
              <a:ext uri="{FF2B5EF4-FFF2-40B4-BE49-F238E27FC236}">
                <a16:creationId xmlns:a16="http://schemas.microsoft.com/office/drawing/2014/main" id="{ADA0DEF8-3DB5-48F2-AABD-04E74E6AA5D4}"/>
              </a:ext>
            </a:extLst>
          </p:cNvPr>
          <p:cNvSpPr/>
          <p:nvPr/>
        </p:nvSpPr>
        <p:spPr>
          <a:xfrm rot="16200000">
            <a:off x="3006773" y="3491483"/>
            <a:ext cx="192349" cy="136554"/>
          </a:xfrm>
          <a:prstGeom prst="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8">
            <a:extLst>
              <a:ext uri="{FF2B5EF4-FFF2-40B4-BE49-F238E27FC236}">
                <a16:creationId xmlns:a16="http://schemas.microsoft.com/office/drawing/2014/main" id="{22DEE55C-FA12-4586-9063-515FDADBEB67}"/>
              </a:ext>
            </a:extLst>
          </p:cNvPr>
          <p:cNvSpPr/>
          <p:nvPr/>
        </p:nvSpPr>
        <p:spPr>
          <a:xfrm rot="16200000">
            <a:off x="3006773" y="5677731"/>
            <a:ext cx="192349" cy="136554"/>
          </a:xfrm>
          <a:prstGeom prst="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67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41DD357-65A0-4488-A7E9-E1F79AFC8C52}"/>
              </a:ext>
            </a:extLst>
          </p:cNvPr>
          <p:cNvGrpSpPr/>
          <p:nvPr/>
        </p:nvGrpSpPr>
        <p:grpSpPr>
          <a:xfrm>
            <a:off x="3034669" y="1021746"/>
            <a:ext cx="7252979" cy="752110"/>
            <a:chOff x="3034669" y="578263"/>
            <a:chExt cx="7252979" cy="752110"/>
          </a:xfrm>
        </p:grpSpPr>
        <p:sp>
          <p:nvSpPr>
            <p:cNvPr id="69" name="Rectangle: Rounded Corners 15">
              <a:extLst>
                <a:ext uri="{FF2B5EF4-FFF2-40B4-BE49-F238E27FC236}">
                  <a16:creationId xmlns:a16="http://schemas.microsoft.com/office/drawing/2014/main" id="{B9DA8ACA-0513-4187-8080-47B59D26D551}"/>
                </a:ext>
              </a:extLst>
            </p:cNvPr>
            <p:cNvSpPr/>
            <p:nvPr/>
          </p:nvSpPr>
          <p:spPr>
            <a:xfrm>
              <a:off x="3171223" y="578263"/>
              <a:ext cx="7116425" cy="752110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1" name="Isosceles Triangle 38">
              <a:extLst>
                <a:ext uri="{FF2B5EF4-FFF2-40B4-BE49-F238E27FC236}">
                  <a16:creationId xmlns:a16="http://schemas.microsoft.com/office/drawing/2014/main" id="{80B4B244-7EF8-4F2E-8C61-BE2419D6E8B2}"/>
                </a:ext>
              </a:extLst>
            </p:cNvPr>
            <p:cNvSpPr/>
            <p:nvPr/>
          </p:nvSpPr>
          <p:spPr>
            <a:xfrm rot="16200000">
              <a:off x="3006771" y="886040"/>
              <a:ext cx="192349" cy="136554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F5D45591-BB9D-4EB6-B642-3CC63FEE9F50}"/>
              </a:ext>
            </a:extLst>
          </p:cNvPr>
          <p:cNvGrpSpPr/>
          <p:nvPr/>
        </p:nvGrpSpPr>
        <p:grpSpPr>
          <a:xfrm>
            <a:off x="3034669" y="1976565"/>
            <a:ext cx="7252979" cy="464872"/>
            <a:chOff x="3034669" y="721882"/>
            <a:chExt cx="7252979" cy="464872"/>
          </a:xfrm>
        </p:grpSpPr>
        <p:sp>
          <p:nvSpPr>
            <p:cNvPr id="81" name="Rectangle: Rounded Corners 15">
              <a:extLst>
                <a:ext uri="{FF2B5EF4-FFF2-40B4-BE49-F238E27FC236}">
                  <a16:creationId xmlns:a16="http://schemas.microsoft.com/office/drawing/2014/main" id="{27CDC083-C569-416D-9D0F-7EFD6FBEE147}"/>
                </a:ext>
              </a:extLst>
            </p:cNvPr>
            <p:cNvSpPr/>
            <p:nvPr/>
          </p:nvSpPr>
          <p:spPr>
            <a:xfrm>
              <a:off x="3171223" y="721882"/>
              <a:ext cx="7116425" cy="464872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84" name="Isosceles Triangle 38">
              <a:extLst>
                <a:ext uri="{FF2B5EF4-FFF2-40B4-BE49-F238E27FC236}">
                  <a16:creationId xmlns:a16="http://schemas.microsoft.com/office/drawing/2014/main" id="{512F1D63-D9FA-4E33-AF53-339B53708454}"/>
                </a:ext>
              </a:extLst>
            </p:cNvPr>
            <p:cNvSpPr/>
            <p:nvPr/>
          </p:nvSpPr>
          <p:spPr>
            <a:xfrm rot="16200000">
              <a:off x="3006771" y="886040"/>
              <a:ext cx="192349" cy="136554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93" name="Групувати 92">
            <a:extLst>
              <a:ext uri="{FF2B5EF4-FFF2-40B4-BE49-F238E27FC236}">
                <a16:creationId xmlns:a16="http://schemas.microsoft.com/office/drawing/2014/main" id="{B9C048F0-D1A3-4708-9695-4E343E87C57C}"/>
              </a:ext>
            </a:extLst>
          </p:cNvPr>
          <p:cNvGrpSpPr/>
          <p:nvPr/>
        </p:nvGrpSpPr>
        <p:grpSpPr>
          <a:xfrm>
            <a:off x="3034669" y="2680017"/>
            <a:ext cx="7252979" cy="987886"/>
            <a:chOff x="3034669" y="460375"/>
            <a:chExt cx="7252979" cy="987886"/>
          </a:xfrm>
        </p:grpSpPr>
        <p:sp>
          <p:nvSpPr>
            <p:cNvPr id="94" name="Rectangle: Rounded Corners 15">
              <a:extLst>
                <a:ext uri="{FF2B5EF4-FFF2-40B4-BE49-F238E27FC236}">
                  <a16:creationId xmlns:a16="http://schemas.microsoft.com/office/drawing/2014/main" id="{E9376299-9537-4209-B069-1EE175085A46}"/>
                </a:ext>
              </a:extLst>
            </p:cNvPr>
            <p:cNvSpPr/>
            <p:nvPr/>
          </p:nvSpPr>
          <p:spPr>
            <a:xfrm>
              <a:off x="3171223" y="460375"/>
              <a:ext cx="7116425" cy="987886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95" name="Isosceles Triangle 38">
              <a:extLst>
                <a:ext uri="{FF2B5EF4-FFF2-40B4-BE49-F238E27FC236}">
                  <a16:creationId xmlns:a16="http://schemas.microsoft.com/office/drawing/2014/main" id="{8A6F18BD-DE11-4671-AD5A-2592F4B0346A}"/>
                </a:ext>
              </a:extLst>
            </p:cNvPr>
            <p:cNvSpPr/>
            <p:nvPr/>
          </p:nvSpPr>
          <p:spPr>
            <a:xfrm rot="16200000">
              <a:off x="3006771" y="886040"/>
              <a:ext cx="192349" cy="136554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47022AA9-1999-4CDA-9721-FB52D6CB55D8}"/>
              </a:ext>
            </a:extLst>
          </p:cNvPr>
          <p:cNvGrpSpPr/>
          <p:nvPr/>
        </p:nvGrpSpPr>
        <p:grpSpPr>
          <a:xfrm>
            <a:off x="3034669" y="3898862"/>
            <a:ext cx="7252979" cy="464872"/>
            <a:chOff x="3034669" y="721882"/>
            <a:chExt cx="7252979" cy="464872"/>
          </a:xfrm>
        </p:grpSpPr>
        <p:sp>
          <p:nvSpPr>
            <p:cNvPr id="97" name="Rectangle: Rounded Corners 15">
              <a:extLst>
                <a:ext uri="{FF2B5EF4-FFF2-40B4-BE49-F238E27FC236}">
                  <a16:creationId xmlns:a16="http://schemas.microsoft.com/office/drawing/2014/main" id="{4720E43E-177B-45FB-A1EF-363208C60C2A}"/>
                </a:ext>
              </a:extLst>
            </p:cNvPr>
            <p:cNvSpPr/>
            <p:nvPr/>
          </p:nvSpPr>
          <p:spPr>
            <a:xfrm>
              <a:off x="3171223" y="721882"/>
              <a:ext cx="7116425" cy="464872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98" name="Isosceles Triangle 38">
              <a:extLst>
                <a:ext uri="{FF2B5EF4-FFF2-40B4-BE49-F238E27FC236}">
                  <a16:creationId xmlns:a16="http://schemas.microsoft.com/office/drawing/2014/main" id="{88D960FA-554F-4FE7-8CCB-24E0F12ED3D2}"/>
                </a:ext>
              </a:extLst>
            </p:cNvPr>
            <p:cNvSpPr/>
            <p:nvPr/>
          </p:nvSpPr>
          <p:spPr>
            <a:xfrm rot="16200000">
              <a:off x="3006771" y="886040"/>
              <a:ext cx="192349" cy="136554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69C716B7-42EA-4BBB-94CA-F05D22FCCFA4}"/>
              </a:ext>
            </a:extLst>
          </p:cNvPr>
          <p:cNvGrpSpPr/>
          <p:nvPr/>
        </p:nvGrpSpPr>
        <p:grpSpPr>
          <a:xfrm>
            <a:off x="3034669" y="4611550"/>
            <a:ext cx="7252979" cy="752962"/>
            <a:chOff x="3034669" y="577837"/>
            <a:chExt cx="7252979" cy="752962"/>
          </a:xfrm>
        </p:grpSpPr>
        <p:sp>
          <p:nvSpPr>
            <p:cNvPr id="100" name="Rectangle: Rounded Corners 15">
              <a:extLst>
                <a:ext uri="{FF2B5EF4-FFF2-40B4-BE49-F238E27FC236}">
                  <a16:creationId xmlns:a16="http://schemas.microsoft.com/office/drawing/2014/main" id="{5A176E92-70ED-4DFC-B315-ABF4C0EAD006}"/>
                </a:ext>
              </a:extLst>
            </p:cNvPr>
            <p:cNvSpPr/>
            <p:nvPr/>
          </p:nvSpPr>
          <p:spPr>
            <a:xfrm>
              <a:off x="3171223" y="577837"/>
              <a:ext cx="7116425" cy="752962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1" name="Isosceles Triangle 38">
              <a:extLst>
                <a:ext uri="{FF2B5EF4-FFF2-40B4-BE49-F238E27FC236}">
                  <a16:creationId xmlns:a16="http://schemas.microsoft.com/office/drawing/2014/main" id="{77D21036-3C40-4CCF-9EA1-64B64545FBE6}"/>
                </a:ext>
              </a:extLst>
            </p:cNvPr>
            <p:cNvSpPr/>
            <p:nvPr/>
          </p:nvSpPr>
          <p:spPr>
            <a:xfrm rot="16200000">
              <a:off x="3006771" y="886040"/>
              <a:ext cx="192349" cy="136554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AB4877EE-D1E3-4206-8774-53426C9CEC43}"/>
              </a:ext>
            </a:extLst>
          </p:cNvPr>
          <p:cNvGrpSpPr/>
          <p:nvPr/>
        </p:nvGrpSpPr>
        <p:grpSpPr>
          <a:xfrm>
            <a:off x="3034669" y="5572933"/>
            <a:ext cx="7252979" cy="1015662"/>
            <a:chOff x="3034669" y="446487"/>
            <a:chExt cx="7252979" cy="1015662"/>
          </a:xfrm>
        </p:grpSpPr>
        <p:sp>
          <p:nvSpPr>
            <p:cNvPr id="103" name="Rectangle: Rounded Corners 15">
              <a:extLst>
                <a:ext uri="{FF2B5EF4-FFF2-40B4-BE49-F238E27FC236}">
                  <a16:creationId xmlns:a16="http://schemas.microsoft.com/office/drawing/2014/main" id="{EC0CBBC7-A900-4100-9F3B-F439F286DEDB}"/>
                </a:ext>
              </a:extLst>
            </p:cNvPr>
            <p:cNvSpPr/>
            <p:nvPr/>
          </p:nvSpPr>
          <p:spPr>
            <a:xfrm>
              <a:off x="3171223" y="446487"/>
              <a:ext cx="7116425" cy="1015662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4" name="Isosceles Triangle 38">
              <a:extLst>
                <a:ext uri="{FF2B5EF4-FFF2-40B4-BE49-F238E27FC236}">
                  <a16:creationId xmlns:a16="http://schemas.microsoft.com/office/drawing/2014/main" id="{91179B9F-266B-426A-82B0-9FD642E1FD63}"/>
                </a:ext>
              </a:extLst>
            </p:cNvPr>
            <p:cNvSpPr/>
            <p:nvPr/>
          </p:nvSpPr>
          <p:spPr>
            <a:xfrm rot="16200000">
              <a:off x="3006771" y="886040"/>
              <a:ext cx="192349" cy="136554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2509F9DF-A0EC-4018-B206-C613FC29F57D}"/>
              </a:ext>
            </a:extLst>
          </p:cNvPr>
          <p:cNvGrpSpPr/>
          <p:nvPr/>
        </p:nvGrpSpPr>
        <p:grpSpPr>
          <a:xfrm>
            <a:off x="3034669" y="342054"/>
            <a:ext cx="7252979" cy="464872"/>
            <a:chOff x="3034669" y="721882"/>
            <a:chExt cx="7252979" cy="464872"/>
          </a:xfrm>
        </p:grpSpPr>
        <p:sp>
          <p:nvSpPr>
            <p:cNvPr id="62" name="Rectangle: Rounded Corners 15">
              <a:extLst>
                <a:ext uri="{FF2B5EF4-FFF2-40B4-BE49-F238E27FC236}">
                  <a16:creationId xmlns:a16="http://schemas.microsoft.com/office/drawing/2014/main" id="{D137D936-BAFA-4E3A-A8EF-E3CC629B834E}"/>
                </a:ext>
              </a:extLst>
            </p:cNvPr>
            <p:cNvSpPr/>
            <p:nvPr/>
          </p:nvSpPr>
          <p:spPr>
            <a:xfrm>
              <a:off x="3171223" y="721882"/>
              <a:ext cx="7116425" cy="464872"/>
            </a:xfrm>
            <a:prstGeom prst="roundRect">
              <a:avLst>
                <a:gd name="adj" fmla="val 2957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3" name="Isosceles Triangle 38">
              <a:extLst>
                <a:ext uri="{FF2B5EF4-FFF2-40B4-BE49-F238E27FC236}">
                  <a16:creationId xmlns:a16="http://schemas.microsoft.com/office/drawing/2014/main" id="{DD58CCC4-FB19-4281-840F-C565347ADB63}"/>
                </a:ext>
              </a:extLst>
            </p:cNvPr>
            <p:cNvSpPr/>
            <p:nvPr/>
          </p:nvSpPr>
          <p:spPr>
            <a:xfrm rot="16200000">
              <a:off x="3006771" y="886040"/>
              <a:ext cx="192349" cy="136554"/>
            </a:xfrm>
            <a:prstGeom prst="triangl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2492497" y="-80733"/>
            <a:ext cx="145275" cy="5911361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188653" y="1023785"/>
            <a:ext cx="752962" cy="752962"/>
            <a:chOff x="1220118" y="2343274"/>
            <a:chExt cx="2450851" cy="2450851"/>
          </a:xfrm>
        </p:grpSpPr>
        <p:sp>
          <p:nvSpPr>
            <p:cNvPr id="24" name="Oval 2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580470" y="2703626"/>
              <a:ext cx="1730151" cy="1730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</a:rPr>
                <a:t>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E22B05-B0C1-466E-A7A9-5965172FBF67}"/>
              </a:ext>
            </a:extLst>
          </p:cNvPr>
          <p:cNvGrpSpPr/>
          <p:nvPr/>
        </p:nvGrpSpPr>
        <p:grpSpPr>
          <a:xfrm>
            <a:off x="2188653" y="1829241"/>
            <a:ext cx="752962" cy="752962"/>
            <a:chOff x="2234711" y="2559572"/>
            <a:chExt cx="752962" cy="752962"/>
          </a:xfrm>
        </p:grpSpPr>
        <p:sp>
          <p:nvSpPr>
            <p:cNvPr id="31" name="Oval 30"/>
            <p:cNvSpPr/>
            <p:nvPr/>
          </p:nvSpPr>
          <p:spPr>
            <a:xfrm>
              <a:off x="2234711" y="2559572"/>
              <a:ext cx="752962" cy="752962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288674" y="2613535"/>
              <a:ext cx="645037" cy="64503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345420" y="2670281"/>
              <a:ext cx="531545" cy="5315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7</a:t>
              </a:r>
              <a:endParaRPr lang="en-US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88653" y="198009"/>
            <a:ext cx="752962" cy="752962"/>
            <a:chOff x="1220118" y="2343274"/>
            <a:chExt cx="2450851" cy="2450851"/>
          </a:xfrm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5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96758" y="374435"/>
            <a:ext cx="701999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uk-UA" sz="2000" b="1" dirty="0" err="1"/>
              <a:t>медіаландшафт</a:t>
            </a:r>
            <a:r>
              <a:rPr lang="uk-UA" sz="2000" dirty="0"/>
              <a:t> (або </a:t>
            </a:r>
            <a:r>
              <a:rPr lang="uk-UA" sz="2000" dirty="0" err="1"/>
              <a:t>медіасередовище</a:t>
            </a:r>
            <a:r>
              <a:rPr lang="uk-UA" sz="2000" dirty="0"/>
              <a:t>)</a:t>
            </a:r>
            <a:endParaRPr lang="en-US" sz="20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7C61E3-8185-48C3-9439-9D4A2CC37182}"/>
              </a:ext>
            </a:extLst>
          </p:cNvPr>
          <p:cNvGrpSpPr/>
          <p:nvPr/>
        </p:nvGrpSpPr>
        <p:grpSpPr>
          <a:xfrm>
            <a:off x="2188653" y="2793668"/>
            <a:ext cx="752962" cy="752962"/>
            <a:chOff x="2234711" y="2559572"/>
            <a:chExt cx="752962" cy="752962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96F4E43-90F7-4632-895A-57D6049456EF}"/>
                </a:ext>
              </a:extLst>
            </p:cNvPr>
            <p:cNvSpPr/>
            <p:nvPr/>
          </p:nvSpPr>
          <p:spPr>
            <a:xfrm>
              <a:off x="2234711" y="2559572"/>
              <a:ext cx="752962" cy="752962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0F96683-F80E-49FB-9821-7E9D131B0568}"/>
                </a:ext>
              </a:extLst>
            </p:cNvPr>
            <p:cNvSpPr/>
            <p:nvPr/>
          </p:nvSpPr>
          <p:spPr>
            <a:xfrm>
              <a:off x="2288674" y="2613535"/>
              <a:ext cx="645037" cy="64503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C42E580-DA9A-4B91-9822-C84057962743}"/>
                </a:ext>
              </a:extLst>
            </p:cNvPr>
            <p:cNvSpPr/>
            <p:nvPr/>
          </p:nvSpPr>
          <p:spPr>
            <a:xfrm>
              <a:off x="2345420" y="2670281"/>
              <a:ext cx="531545" cy="5315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8</a:t>
              </a:r>
              <a:endParaRPr lang="en-US" sz="28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88653" y="3758096"/>
            <a:ext cx="752962" cy="752962"/>
            <a:chOff x="2202567" y="3819056"/>
            <a:chExt cx="752962" cy="752962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5E04D9E-57DD-4F44-990E-6E34A461D6A9}"/>
                </a:ext>
              </a:extLst>
            </p:cNvPr>
            <p:cNvSpPr/>
            <p:nvPr/>
          </p:nvSpPr>
          <p:spPr>
            <a:xfrm>
              <a:off x="2202567" y="3819056"/>
              <a:ext cx="752962" cy="752962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2CBE553-ABDD-49DA-926A-58E127FDCCB2}"/>
                </a:ext>
              </a:extLst>
            </p:cNvPr>
            <p:cNvSpPr/>
            <p:nvPr/>
          </p:nvSpPr>
          <p:spPr>
            <a:xfrm>
              <a:off x="2256530" y="3873019"/>
              <a:ext cx="645037" cy="64503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EF56F04-B9F2-4CD3-AD47-564809A67DC9}"/>
                </a:ext>
              </a:extLst>
            </p:cNvPr>
            <p:cNvSpPr/>
            <p:nvPr/>
          </p:nvSpPr>
          <p:spPr>
            <a:xfrm>
              <a:off x="2313276" y="3929765"/>
              <a:ext cx="531545" cy="5315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9</a:t>
              </a:r>
              <a:endParaRPr lang="en-US" sz="28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7BC5FB4-8974-493A-9DB6-AF3C6657E3FA}"/>
              </a:ext>
            </a:extLst>
          </p:cNvPr>
          <p:cNvGrpSpPr/>
          <p:nvPr/>
        </p:nvGrpSpPr>
        <p:grpSpPr>
          <a:xfrm>
            <a:off x="2188653" y="4611550"/>
            <a:ext cx="752962" cy="752962"/>
            <a:chOff x="2234711" y="2559572"/>
            <a:chExt cx="752962" cy="752962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C598A49-CA1D-4715-A181-96855DD0897D}"/>
                </a:ext>
              </a:extLst>
            </p:cNvPr>
            <p:cNvSpPr/>
            <p:nvPr/>
          </p:nvSpPr>
          <p:spPr>
            <a:xfrm>
              <a:off x="2234711" y="2559572"/>
              <a:ext cx="752962" cy="752962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912F69A-FBE5-4912-9E67-70E2A7A6C95D}"/>
                </a:ext>
              </a:extLst>
            </p:cNvPr>
            <p:cNvSpPr/>
            <p:nvPr/>
          </p:nvSpPr>
          <p:spPr>
            <a:xfrm>
              <a:off x="2288674" y="2613535"/>
              <a:ext cx="645037" cy="645037"/>
            </a:xfrm>
            <a:prstGeom prst="ellipse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D4F1171-CB35-4A34-BF3C-4EC908EB4963}"/>
                </a:ext>
              </a:extLst>
            </p:cNvPr>
            <p:cNvSpPr/>
            <p:nvPr/>
          </p:nvSpPr>
          <p:spPr>
            <a:xfrm>
              <a:off x="2345420" y="2670281"/>
              <a:ext cx="531545" cy="5315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10</a:t>
              </a:r>
              <a:endParaRPr lang="en-US" sz="28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93FF51-71AB-44FB-BF64-0E18DD964748}"/>
              </a:ext>
            </a:extLst>
          </p:cNvPr>
          <p:cNvGrpSpPr/>
          <p:nvPr/>
        </p:nvGrpSpPr>
        <p:grpSpPr>
          <a:xfrm>
            <a:off x="2188653" y="5704283"/>
            <a:ext cx="752962" cy="752962"/>
            <a:chOff x="2202565" y="5600994"/>
            <a:chExt cx="752962" cy="752962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5337DE5-152F-46BC-B315-EF8275F269BE}"/>
                </a:ext>
              </a:extLst>
            </p:cNvPr>
            <p:cNvGrpSpPr/>
            <p:nvPr/>
          </p:nvGrpSpPr>
          <p:grpSpPr>
            <a:xfrm>
              <a:off x="2202565" y="5600994"/>
              <a:ext cx="752962" cy="752962"/>
              <a:chOff x="2234711" y="2559572"/>
              <a:chExt cx="752962" cy="752962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9A2D6A2-4EFC-4ABD-99C6-1A553E477E6B}"/>
                  </a:ext>
                </a:extLst>
              </p:cNvPr>
              <p:cNvSpPr/>
              <p:nvPr/>
            </p:nvSpPr>
            <p:spPr>
              <a:xfrm>
                <a:off x="2234711" y="2559572"/>
                <a:ext cx="752962" cy="752962"/>
              </a:xfrm>
              <a:prstGeom prst="ellipse">
                <a:avLst/>
              </a:prstGeom>
              <a:solidFill>
                <a:schemeClr val="bg1">
                  <a:alpha val="13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CFDD5CD-A920-4020-8044-48C415F34672}"/>
                  </a:ext>
                </a:extLst>
              </p:cNvPr>
              <p:cNvSpPr/>
              <p:nvPr/>
            </p:nvSpPr>
            <p:spPr>
              <a:xfrm>
                <a:off x="2288674" y="2613535"/>
                <a:ext cx="645037" cy="645037"/>
              </a:xfrm>
              <a:prstGeom prst="ellipse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2120BAB1-0959-4679-B82D-8CB07583A22C}"/>
                  </a:ext>
                </a:extLst>
              </p:cNvPr>
              <p:cNvSpPr/>
              <p:nvPr/>
            </p:nvSpPr>
            <p:spPr>
              <a:xfrm>
                <a:off x="2345420" y="2670281"/>
                <a:ext cx="531545" cy="53154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40E918E-6D71-4578-A936-CC719DE0C105}"/>
                </a:ext>
              </a:extLst>
            </p:cNvPr>
            <p:cNvSpPr txBox="1"/>
            <p:nvPr/>
          </p:nvSpPr>
          <p:spPr>
            <a:xfrm>
              <a:off x="2276527" y="5685088"/>
              <a:ext cx="6093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200" b="1" dirty="0">
                  <a:solidFill>
                    <a:schemeClr val="accent1">
                      <a:lumMod val="50000"/>
                    </a:schemeClr>
                  </a:solidFill>
                </a:rPr>
                <a:t>11</a:t>
              </a:r>
              <a:endParaRPr lang="en-US" sz="3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271413" y="1046323"/>
            <a:ext cx="6852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мережеве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мистецтво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(</a:t>
            </a:r>
            <a:r>
              <a:rPr lang="ru-RU" sz="2000" dirty="0" err="1">
                <a:solidFill>
                  <a:schemeClr val="bg1"/>
                </a:solidFill>
              </a:rPr>
              <a:t>інтернет</a:t>
            </a:r>
            <a:r>
              <a:rPr lang="ru-RU" sz="2000" dirty="0">
                <a:solidFill>
                  <a:schemeClr val="bg1"/>
                </a:solidFill>
              </a:rPr>
              <a:t>-арт </a:t>
            </a:r>
            <a:r>
              <a:rPr lang="ru-RU" sz="2000" dirty="0" err="1">
                <a:solidFill>
                  <a:schemeClr val="bg1"/>
                </a:solidFill>
              </a:rPr>
              <a:t>або</a:t>
            </a:r>
            <a:r>
              <a:rPr lang="ru-RU" sz="2000" dirty="0">
                <a:solidFill>
                  <a:schemeClr val="bg1"/>
                </a:solidFill>
              </a:rPr>
              <a:t> нет-арт, </a:t>
            </a:r>
            <a:r>
              <a:rPr lang="ru-RU" sz="2000" dirty="0" err="1">
                <a:solidFill>
                  <a:schemeClr val="bg1"/>
                </a:solidFill>
              </a:rPr>
              <a:t>іноді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також</a:t>
            </a:r>
            <a:r>
              <a:rPr lang="ru-RU" sz="2000" dirty="0">
                <a:solidFill>
                  <a:schemeClr val="bg1"/>
                </a:solidFill>
              </a:rPr>
              <a:t> веб-арт)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18864" y="2005667"/>
            <a:ext cx="6930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телекомунікаційне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мистецтво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(</a:t>
            </a:r>
            <a:r>
              <a:rPr lang="ru-RU" sz="2000" dirty="0" err="1">
                <a:solidFill>
                  <a:schemeClr val="bg1"/>
                </a:solidFill>
              </a:rPr>
              <a:t>телекоммунікейшн</a:t>
            </a:r>
            <a:r>
              <a:rPr lang="ru-RU" sz="2000" dirty="0">
                <a:solidFill>
                  <a:schemeClr val="bg1"/>
                </a:solidFill>
              </a:rPr>
              <a:t>-арт)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AA0E7A2-6EE9-4096-97CE-4F61367480BF}"/>
              </a:ext>
            </a:extLst>
          </p:cNvPr>
          <p:cNvSpPr txBox="1"/>
          <p:nvPr/>
        </p:nvSpPr>
        <p:spPr>
          <a:xfrm>
            <a:off x="3286721" y="2662318"/>
            <a:ext cx="6930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цифрове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мистецтво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(</a:t>
            </a:r>
            <a:r>
              <a:rPr lang="ru-RU" sz="2000" dirty="0" err="1">
                <a:solidFill>
                  <a:schemeClr val="bg1"/>
                </a:solidFill>
              </a:rPr>
              <a:t>іноді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також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комп'ютерне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мистецтво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en-US" sz="2000" dirty="0">
                <a:solidFill>
                  <a:schemeClr val="bg1"/>
                </a:solidFill>
              </a:rPr>
              <a:t>New Media Art) (https://2plus2.ua/novyny/u-yaponii-vidkrili-pershiy-v-sviti-interaktivniy-muzey-cifrovogo-mistectva 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26756FE-57B1-44CB-97BF-5FDFEDD54C29}"/>
              </a:ext>
            </a:extLst>
          </p:cNvPr>
          <p:cNvSpPr txBox="1"/>
          <p:nvPr/>
        </p:nvSpPr>
        <p:spPr>
          <a:xfrm>
            <a:off x="3286720" y="3934522"/>
            <a:ext cx="6930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цифрова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фотографія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B059AF-AEA1-45C0-A6E8-31320B3115C6}"/>
              </a:ext>
            </a:extLst>
          </p:cNvPr>
          <p:cNvSpPr txBox="1"/>
          <p:nvPr/>
        </p:nvSpPr>
        <p:spPr>
          <a:xfrm>
            <a:off x="3286719" y="4634088"/>
            <a:ext cx="6930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Mobile Phone Art </a:t>
            </a:r>
            <a:r>
              <a:rPr lang="en-US" sz="2000" dirty="0">
                <a:solidFill>
                  <a:schemeClr val="bg1"/>
                </a:solidFill>
              </a:rPr>
              <a:t>(https://www.youtube.com/watch?v=qjNR0mMJmlE)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95989BA-D8FC-4CA2-A218-E23EC1D1EF35}"/>
              </a:ext>
            </a:extLst>
          </p:cNvPr>
          <p:cNvSpPr txBox="1"/>
          <p:nvPr/>
        </p:nvSpPr>
        <p:spPr>
          <a:xfrm>
            <a:off x="3286718" y="5572933"/>
            <a:ext cx="6930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sms</a:t>
            </a:r>
            <a:r>
              <a:rPr lang="en-US" sz="2000" b="1" dirty="0">
                <a:solidFill>
                  <a:schemeClr val="bg1"/>
                </a:solidFill>
              </a:rPr>
              <a:t> art </a:t>
            </a:r>
            <a:r>
              <a:rPr lang="en-US" sz="2000" dirty="0">
                <a:solidFill>
                  <a:schemeClr val="bg1"/>
                </a:solidFill>
              </a:rPr>
              <a:t>(text art ASCII Art SMS) (</a:t>
            </a:r>
            <a:r>
              <a:rPr lang="ru-RU" sz="2000" dirty="0" err="1">
                <a:solidFill>
                  <a:schemeClr val="bg1"/>
                </a:solidFill>
              </a:rPr>
              <a:t>текстове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мистецтво</a:t>
            </a:r>
            <a:r>
              <a:rPr lang="ru-RU" sz="2000" dirty="0">
                <a:solidFill>
                  <a:schemeClr val="bg1"/>
                </a:solidFill>
              </a:rPr>
              <a:t> – </a:t>
            </a:r>
            <a:r>
              <a:rPr lang="ru-RU" sz="2000" dirty="0" err="1">
                <a:solidFill>
                  <a:schemeClr val="bg1"/>
                </a:solidFill>
              </a:rPr>
              <a:t>створення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зображень</a:t>
            </a:r>
            <a:r>
              <a:rPr lang="ru-RU" sz="2000" dirty="0">
                <a:solidFill>
                  <a:schemeClr val="bg1"/>
                </a:solidFill>
              </a:rPr>
              <a:t> з тексту, </a:t>
            </a:r>
            <a:r>
              <a:rPr lang="ru-RU" sz="2000" dirty="0" err="1">
                <a:solidFill>
                  <a:schemeClr val="bg1"/>
                </a:solidFill>
              </a:rPr>
              <a:t>також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відомого</a:t>
            </a:r>
            <a:r>
              <a:rPr lang="ru-RU" sz="2000" dirty="0">
                <a:solidFill>
                  <a:schemeClr val="bg1"/>
                </a:solidFill>
              </a:rPr>
              <a:t> як </a:t>
            </a:r>
            <a:r>
              <a:rPr lang="ru-RU" sz="2000" dirty="0" err="1">
                <a:solidFill>
                  <a:schemeClr val="bg1"/>
                </a:solidFill>
              </a:rPr>
              <a:t>мистецтво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ASCII) </a:t>
            </a:r>
            <a:r>
              <a:rPr lang="ru-RU" sz="2000" dirty="0">
                <a:solidFill>
                  <a:schemeClr val="bg1"/>
                </a:solidFill>
              </a:rPr>
              <a:t>та </a:t>
            </a:r>
            <a:r>
              <a:rPr lang="ru-RU" sz="2000" dirty="0" err="1">
                <a:solidFill>
                  <a:schemeClr val="bg1"/>
                </a:solidFill>
              </a:rPr>
              <a:t>ін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04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0" b="11670"/>
          <a:stretch>
            <a:fillRect/>
          </a:stretch>
        </p:blipFill>
        <p:spPr/>
      </p:pic>
      <p:sp>
        <p:nvSpPr>
          <p:cNvPr id="3" name="Freeform: Shape 2"/>
          <p:cNvSpPr/>
          <p:nvPr/>
        </p:nvSpPr>
        <p:spPr>
          <a:xfrm>
            <a:off x="0" y="-1"/>
            <a:ext cx="12191999" cy="6231062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2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2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885">
                <a:schemeClr val="accent1">
                  <a:lumMod val="60000"/>
                  <a:lumOff val="40000"/>
                  <a:alpha val="61000"/>
                </a:schemeClr>
              </a:gs>
              <a:gs pos="38000">
                <a:schemeClr val="accent1">
                  <a:alpha val="86000"/>
                </a:schemeClr>
              </a:gs>
              <a:gs pos="77000">
                <a:schemeClr val="accent5">
                  <a:alpha val="88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98473" y="1154991"/>
            <a:ext cx="647125" cy="165427"/>
            <a:chOff x="795585" y="3421099"/>
            <a:chExt cx="1066015" cy="272508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02213" y="738705"/>
            <a:ext cx="8656735" cy="264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11500" dirty="0">
                <a:solidFill>
                  <a:schemeClr val="bg1"/>
                </a:solidFill>
                <a:latin typeface="+mj-lt"/>
              </a:rPr>
              <a:t>Домашнє завдання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0556" y="4088011"/>
            <a:ext cx="5311667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ru-RU" sz="2200" dirty="0" err="1">
                <a:solidFill>
                  <a:schemeClr val="accent4"/>
                </a:solidFill>
              </a:rPr>
              <a:t>Зверніться</a:t>
            </a:r>
            <a:r>
              <a:rPr lang="ru-RU" sz="2200" dirty="0">
                <a:solidFill>
                  <a:schemeClr val="accent4"/>
                </a:solidFill>
              </a:rPr>
              <a:t> до </a:t>
            </a:r>
            <a:r>
              <a:rPr lang="ru-RU" sz="2200" dirty="0" err="1">
                <a:solidFill>
                  <a:schemeClr val="accent4"/>
                </a:solidFill>
              </a:rPr>
              <a:t>відкритого</a:t>
            </a:r>
            <a:r>
              <a:rPr lang="ru-RU" sz="2200" dirty="0">
                <a:solidFill>
                  <a:schemeClr val="accent4"/>
                </a:solidFill>
              </a:rPr>
              <a:t> </a:t>
            </a:r>
            <a:r>
              <a:rPr lang="ru-RU" sz="2200" dirty="0" err="1">
                <a:solidFill>
                  <a:schemeClr val="accent4"/>
                </a:solidFill>
              </a:rPr>
              <a:t>архіву</a:t>
            </a:r>
            <a:r>
              <a:rPr lang="ru-RU" sz="2200" dirty="0">
                <a:solidFill>
                  <a:schemeClr val="accent4"/>
                </a:solidFill>
              </a:rPr>
              <a:t> </a:t>
            </a:r>
            <a:r>
              <a:rPr lang="ru-RU" sz="2200" dirty="0" err="1">
                <a:solidFill>
                  <a:schemeClr val="accent4"/>
                </a:solidFill>
              </a:rPr>
              <a:t>українського</a:t>
            </a:r>
            <a:r>
              <a:rPr lang="ru-RU" sz="2200" dirty="0">
                <a:solidFill>
                  <a:schemeClr val="accent4"/>
                </a:solidFill>
              </a:rPr>
              <a:t> </a:t>
            </a:r>
            <a:r>
              <a:rPr lang="ru-RU" sz="2200" dirty="0" err="1">
                <a:solidFill>
                  <a:schemeClr val="accent4"/>
                </a:solidFill>
              </a:rPr>
              <a:t>медіамистецтва</a:t>
            </a:r>
            <a:r>
              <a:rPr lang="ru-RU" sz="2200" dirty="0">
                <a:solidFill>
                  <a:schemeClr val="accent4"/>
                </a:solidFill>
              </a:rPr>
              <a:t>. http://www.mediaartarchive.org.ua/</a:t>
            </a:r>
            <a:r>
              <a:rPr lang="uk-UA" sz="2200" dirty="0">
                <a:solidFill>
                  <a:schemeClr val="accent4"/>
                </a:solidFill>
              </a:rPr>
              <a:t>.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uk-UA" sz="2200" dirty="0">
                <a:solidFill>
                  <a:schemeClr val="accent4"/>
                </a:solidFill>
              </a:rPr>
              <a:t>Проаналізуйте: Які теми та проблеми піднімають українські </a:t>
            </a:r>
            <a:r>
              <a:rPr lang="uk-UA" sz="2200" dirty="0" err="1">
                <a:solidFill>
                  <a:schemeClr val="accent4"/>
                </a:solidFill>
              </a:rPr>
              <a:t>медіамитці</a:t>
            </a:r>
            <a:r>
              <a:rPr lang="uk-UA" sz="2200" dirty="0">
                <a:solidFill>
                  <a:schemeClr val="accent4"/>
                </a:solidFill>
              </a:rPr>
              <a:t>?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uk-UA" sz="2200" dirty="0">
                <a:solidFill>
                  <a:schemeClr val="accent4"/>
                </a:solidFill>
              </a:rPr>
              <a:t>Свої висновки підкріпіть прикладами </a:t>
            </a:r>
            <a:r>
              <a:rPr lang="uk-UA" sz="2200" dirty="0" err="1">
                <a:solidFill>
                  <a:schemeClr val="accent4"/>
                </a:solidFill>
              </a:rPr>
              <a:t>медіаарту</a:t>
            </a:r>
            <a:r>
              <a:rPr lang="uk-UA" sz="2200" dirty="0">
                <a:solidFill>
                  <a:schemeClr val="accent4"/>
                </a:solidFill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079129" y="3935392"/>
            <a:ext cx="3646025" cy="0"/>
          </a:xfrm>
          <a:prstGeom prst="line">
            <a:avLst/>
          </a:prstGeom>
          <a:ln w="3175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5">
            <a:extLst>
              <a:ext uri="{FF2B5EF4-FFF2-40B4-BE49-F238E27FC236}">
                <a16:creationId xmlns:a16="http://schemas.microsoft.com/office/drawing/2014/main" id="{15D8E366-95A6-402C-8310-B1624B4490A0}"/>
              </a:ext>
            </a:extLst>
          </p:cNvPr>
          <p:cNvSpPr>
            <a:spLocks noEditPoints="1"/>
          </p:cNvSpPr>
          <p:nvPr/>
        </p:nvSpPr>
        <p:spPr bwMode="auto">
          <a:xfrm>
            <a:off x="10515602" y="2506665"/>
            <a:ext cx="1117599" cy="1150938"/>
          </a:xfrm>
          <a:custGeom>
            <a:avLst/>
            <a:gdLst>
              <a:gd name="T0" fmla="*/ 1633 w 2055"/>
              <a:gd name="T1" fmla="*/ 1140 h 2048"/>
              <a:gd name="T2" fmla="*/ 1383 w 2055"/>
              <a:gd name="T3" fmla="*/ 202 h 2048"/>
              <a:gd name="T4" fmla="*/ 977 w 2055"/>
              <a:gd name="T5" fmla="*/ 710 h 2048"/>
              <a:gd name="T6" fmla="*/ 528 w 2055"/>
              <a:gd name="T7" fmla="*/ 747 h 2048"/>
              <a:gd name="T8" fmla="*/ 203 w 2055"/>
              <a:gd name="T9" fmla="*/ 817 h 2048"/>
              <a:gd name="T10" fmla="*/ 40 w 2055"/>
              <a:gd name="T11" fmla="*/ 2048 h 2048"/>
              <a:gd name="T12" fmla="*/ 1996 w 2055"/>
              <a:gd name="T13" fmla="*/ 1374 h 2048"/>
              <a:gd name="T14" fmla="*/ 956 w 2055"/>
              <a:gd name="T15" fmla="*/ 1808 h 2048"/>
              <a:gd name="T16" fmla="*/ 1116 w 2055"/>
              <a:gd name="T17" fmla="*/ 1888 h 2048"/>
              <a:gd name="T18" fmla="*/ 476 w 2055"/>
              <a:gd name="T19" fmla="*/ 1888 h 2048"/>
              <a:gd name="T20" fmla="*/ 636 w 2055"/>
              <a:gd name="T21" fmla="*/ 1808 h 2048"/>
              <a:gd name="T22" fmla="*/ 1116 w 2055"/>
              <a:gd name="T23" fmla="*/ 1728 h 2048"/>
              <a:gd name="T24" fmla="*/ 904 w 2055"/>
              <a:gd name="T25" fmla="*/ 1312 h 2048"/>
              <a:gd name="T26" fmla="*/ 864 w 2055"/>
              <a:gd name="T27" fmla="*/ 1352 h 2048"/>
              <a:gd name="T28" fmla="*/ 1248 w 2055"/>
              <a:gd name="T29" fmla="*/ 1448 h 2048"/>
              <a:gd name="T30" fmla="*/ 1931 w 2055"/>
              <a:gd name="T31" fmla="*/ 1327 h 2048"/>
              <a:gd name="T32" fmla="*/ 1196 w 2055"/>
              <a:gd name="T33" fmla="*/ 1968 h 2048"/>
              <a:gd name="T34" fmla="*/ 1396 w 2055"/>
              <a:gd name="T35" fmla="*/ 1888 h 2048"/>
              <a:gd name="T36" fmla="*/ 1654 w 2055"/>
              <a:gd name="T37" fmla="*/ 1515 h 2048"/>
              <a:gd name="T38" fmla="*/ 1434 w 2055"/>
              <a:gd name="T39" fmla="*/ 1654 h 2048"/>
              <a:gd name="T40" fmla="*/ 1196 w 2055"/>
              <a:gd name="T41" fmla="*/ 1783 h 2048"/>
              <a:gd name="T42" fmla="*/ 1328 w 2055"/>
              <a:gd name="T43" fmla="*/ 1448 h 2048"/>
              <a:gd name="T44" fmla="*/ 1184 w 2055"/>
              <a:gd name="T45" fmla="*/ 988 h 2048"/>
              <a:gd name="T46" fmla="*/ 1088 w 2055"/>
              <a:gd name="T47" fmla="*/ 1448 h 2048"/>
              <a:gd name="T48" fmla="*/ 944 w 2055"/>
              <a:gd name="T49" fmla="*/ 1648 h 2048"/>
              <a:gd name="T50" fmla="*/ 926 w 2055"/>
              <a:gd name="T51" fmla="*/ 1234 h 2048"/>
              <a:gd name="T52" fmla="*/ 830 w 2055"/>
              <a:gd name="T53" fmla="*/ 1094 h 2048"/>
              <a:gd name="T54" fmla="*/ 862 w 2055"/>
              <a:gd name="T55" fmla="*/ 1465 h 2048"/>
              <a:gd name="T56" fmla="*/ 636 w 2055"/>
              <a:gd name="T57" fmla="*/ 1460 h 2048"/>
              <a:gd name="T58" fmla="*/ 582 w 2055"/>
              <a:gd name="T59" fmla="*/ 1153 h 2048"/>
              <a:gd name="T60" fmla="*/ 514 w 2055"/>
              <a:gd name="T61" fmla="*/ 1255 h 2048"/>
              <a:gd name="T62" fmla="*/ 622 w 2055"/>
              <a:gd name="T63" fmla="*/ 1648 h 2048"/>
              <a:gd name="T64" fmla="*/ 400 w 2055"/>
              <a:gd name="T65" fmla="*/ 1492 h 2048"/>
              <a:gd name="T66" fmla="*/ 256 w 2055"/>
              <a:gd name="T67" fmla="*/ 1222 h 2048"/>
              <a:gd name="T68" fmla="*/ 194 w 2055"/>
              <a:gd name="T69" fmla="*/ 1408 h 2048"/>
              <a:gd name="T70" fmla="*/ 312 w 2055"/>
              <a:gd name="T71" fmla="*/ 1608 h 2048"/>
              <a:gd name="T72" fmla="*/ 80 w 2055"/>
              <a:gd name="T73" fmla="*/ 1968 h 2048"/>
              <a:gd name="T74" fmla="*/ 326 w 2055"/>
              <a:gd name="T75" fmla="*/ 1000 h 2048"/>
              <a:gd name="T76" fmla="*/ 406 w 2055"/>
              <a:gd name="T77" fmla="*/ 1104 h 2048"/>
              <a:gd name="T78" fmla="*/ 651 w 2055"/>
              <a:gd name="T79" fmla="*/ 949 h 2048"/>
              <a:gd name="T80" fmla="*/ 731 w 2055"/>
              <a:gd name="T81" fmla="*/ 1084 h 2048"/>
              <a:gd name="T82" fmla="*/ 977 w 2055"/>
              <a:gd name="T83" fmla="*/ 871 h 2048"/>
              <a:gd name="T84" fmla="*/ 1057 w 2055"/>
              <a:gd name="T85" fmla="*/ 1065 h 2048"/>
              <a:gd name="T86" fmla="*/ 1303 w 2055"/>
              <a:gd name="T87" fmla="*/ 202 h 2048"/>
              <a:gd name="T88" fmla="*/ 1691 w 2055"/>
              <a:gd name="T89" fmla="*/ 1196 h 2048"/>
              <a:gd name="T90" fmla="*/ 1967 w 2055"/>
              <a:gd name="T91" fmla="*/ 1212 h 2048"/>
              <a:gd name="T92" fmla="*/ 1396 w 2055"/>
              <a:gd name="T93" fmla="*/ 1728 h 2048"/>
              <a:gd name="T94" fmla="*/ 1356 w 2055"/>
              <a:gd name="T95" fmla="*/ 1768 h 2048"/>
              <a:gd name="T96" fmla="*/ 544 w 2055"/>
              <a:gd name="T97" fmla="*/ 1352 h 2048"/>
              <a:gd name="T98" fmla="*/ 320 w 2055"/>
              <a:gd name="T99" fmla="*/ 1492 h 2048"/>
              <a:gd name="T100" fmla="*/ 280 w 2055"/>
              <a:gd name="T101" fmla="*/ 1452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55" h="2048">
                <a:moveTo>
                  <a:pt x="2046" y="1200"/>
                </a:moveTo>
                <a:cubicBezTo>
                  <a:pt x="2038" y="1149"/>
                  <a:pt x="2010" y="1105"/>
                  <a:pt x="1964" y="1072"/>
                </a:cubicBezTo>
                <a:cubicBezTo>
                  <a:pt x="1848" y="987"/>
                  <a:pt x="1746" y="1009"/>
                  <a:pt x="1633" y="1140"/>
                </a:cubicBezTo>
                <a:cubicBezTo>
                  <a:pt x="1562" y="1210"/>
                  <a:pt x="1472" y="1247"/>
                  <a:pt x="1423" y="1227"/>
                </a:cubicBezTo>
                <a:cubicBezTo>
                  <a:pt x="1396" y="1216"/>
                  <a:pt x="1382" y="1185"/>
                  <a:pt x="1383" y="1136"/>
                </a:cubicBezTo>
                <a:cubicBezTo>
                  <a:pt x="1383" y="202"/>
                  <a:pt x="1383" y="202"/>
                  <a:pt x="1383" y="202"/>
                </a:cubicBezTo>
                <a:cubicBezTo>
                  <a:pt x="1383" y="91"/>
                  <a:pt x="1292" y="0"/>
                  <a:pt x="1180" y="0"/>
                </a:cubicBezTo>
                <a:cubicBezTo>
                  <a:pt x="1068" y="0"/>
                  <a:pt x="977" y="91"/>
                  <a:pt x="977" y="202"/>
                </a:cubicBezTo>
                <a:cubicBezTo>
                  <a:pt x="977" y="710"/>
                  <a:pt x="977" y="710"/>
                  <a:pt x="977" y="710"/>
                </a:cubicBezTo>
                <a:cubicBezTo>
                  <a:pt x="943" y="684"/>
                  <a:pt x="900" y="669"/>
                  <a:pt x="854" y="669"/>
                </a:cubicBezTo>
                <a:cubicBezTo>
                  <a:pt x="768" y="669"/>
                  <a:pt x="694" y="723"/>
                  <a:pt x="664" y="799"/>
                </a:cubicBezTo>
                <a:cubicBezTo>
                  <a:pt x="628" y="767"/>
                  <a:pt x="581" y="747"/>
                  <a:pt x="528" y="747"/>
                </a:cubicBezTo>
                <a:cubicBezTo>
                  <a:pt x="474" y="747"/>
                  <a:pt x="423" y="772"/>
                  <a:pt x="383" y="818"/>
                </a:cubicBezTo>
                <a:cubicBezTo>
                  <a:pt x="369" y="834"/>
                  <a:pt x="358" y="851"/>
                  <a:pt x="349" y="870"/>
                </a:cubicBezTo>
                <a:cubicBezTo>
                  <a:pt x="313" y="837"/>
                  <a:pt x="262" y="817"/>
                  <a:pt x="203" y="817"/>
                </a:cubicBezTo>
                <a:cubicBezTo>
                  <a:pt x="91" y="817"/>
                  <a:pt x="0" y="908"/>
                  <a:pt x="0" y="1020"/>
                </a:cubicBezTo>
                <a:cubicBezTo>
                  <a:pt x="0" y="2008"/>
                  <a:pt x="0" y="2008"/>
                  <a:pt x="0" y="2008"/>
                </a:cubicBezTo>
                <a:cubicBezTo>
                  <a:pt x="0" y="2030"/>
                  <a:pt x="18" y="2048"/>
                  <a:pt x="40" y="2048"/>
                </a:cubicBezTo>
                <a:cubicBezTo>
                  <a:pt x="1536" y="2048"/>
                  <a:pt x="1536" y="2048"/>
                  <a:pt x="1536" y="2048"/>
                </a:cubicBezTo>
                <a:cubicBezTo>
                  <a:pt x="1550" y="2048"/>
                  <a:pt x="1562" y="2041"/>
                  <a:pt x="1570" y="2030"/>
                </a:cubicBezTo>
                <a:cubicBezTo>
                  <a:pt x="1996" y="1374"/>
                  <a:pt x="1996" y="1374"/>
                  <a:pt x="1996" y="1374"/>
                </a:cubicBezTo>
                <a:cubicBezTo>
                  <a:pt x="2037" y="1318"/>
                  <a:pt x="2055" y="1256"/>
                  <a:pt x="2046" y="1200"/>
                </a:cubicBezTo>
                <a:close/>
                <a:moveTo>
                  <a:pt x="1116" y="1808"/>
                </a:moveTo>
                <a:cubicBezTo>
                  <a:pt x="956" y="1808"/>
                  <a:pt x="956" y="1808"/>
                  <a:pt x="956" y="1808"/>
                </a:cubicBezTo>
                <a:cubicBezTo>
                  <a:pt x="934" y="1808"/>
                  <a:pt x="916" y="1826"/>
                  <a:pt x="916" y="1848"/>
                </a:cubicBezTo>
                <a:cubicBezTo>
                  <a:pt x="916" y="1870"/>
                  <a:pt x="934" y="1888"/>
                  <a:pt x="956" y="1888"/>
                </a:cubicBezTo>
                <a:cubicBezTo>
                  <a:pt x="1116" y="1888"/>
                  <a:pt x="1116" y="1888"/>
                  <a:pt x="1116" y="1888"/>
                </a:cubicBezTo>
                <a:cubicBezTo>
                  <a:pt x="1116" y="1968"/>
                  <a:pt x="1116" y="1968"/>
                  <a:pt x="1116" y="1968"/>
                </a:cubicBezTo>
                <a:cubicBezTo>
                  <a:pt x="476" y="1968"/>
                  <a:pt x="476" y="1968"/>
                  <a:pt x="476" y="1968"/>
                </a:cubicBezTo>
                <a:cubicBezTo>
                  <a:pt x="476" y="1888"/>
                  <a:pt x="476" y="1888"/>
                  <a:pt x="476" y="1888"/>
                </a:cubicBezTo>
                <a:cubicBezTo>
                  <a:pt x="636" y="1888"/>
                  <a:pt x="636" y="1888"/>
                  <a:pt x="636" y="1888"/>
                </a:cubicBezTo>
                <a:cubicBezTo>
                  <a:pt x="658" y="1888"/>
                  <a:pt x="676" y="1870"/>
                  <a:pt x="676" y="1848"/>
                </a:cubicBezTo>
                <a:cubicBezTo>
                  <a:pt x="676" y="1826"/>
                  <a:pt x="658" y="1808"/>
                  <a:pt x="636" y="1808"/>
                </a:cubicBezTo>
                <a:cubicBezTo>
                  <a:pt x="476" y="1808"/>
                  <a:pt x="476" y="1808"/>
                  <a:pt x="476" y="1808"/>
                </a:cubicBezTo>
                <a:cubicBezTo>
                  <a:pt x="476" y="1728"/>
                  <a:pt x="476" y="1728"/>
                  <a:pt x="476" y="1728"/>
                </a:cubicBezTo>
                <a:cubicBezTo>
                  <a:pt x="1116" y="1728"/>
                  <a:pt x="1116" y="1728"/>
                  <a:pt x="1116" y="1728"/>
                </a:cubicBezTo>
                <a:lnTo>
                  <a:pt x="1116" y="1808"/>
                </a:lnTo>
                <a:close/>
                <a:moveTo>
                  <a:pt x="864" y="1352"/>
                </a:moveTo>
                <a:cubicBezTo>
                  <a:pt x="864" y="1330"/>
                  <a:pt x="882" y="1312"/>
                  <a:pt x="904" y="1312"/>
                </a:cubicBezTo>
                <a:cubicBezTo>
                  <a:pt x="926" y="1312"/>
                  <a:pt x="944" y="1330"/>
                  <a:pt x="944" y="1352"/>
                </a:cubicBezTo>
                <a:cubicBezTo>
                  <a:pt x="944" y="1374"/>
                  <a:pt x="926" y="1392"/>
                  <a:pt x="904" y="1392"/>
                </a:cubicBezTo>
                <a:cubicBezTo>
                  <a:pt x="882" y="1392"/>
                  <a:pt x="864" y="1374"/>
                  <a:pt x="864" y="1352"/>
                </a:cubicBezTo>
                <a:close/>
                <a:moveTo>
                  <a:pt x="1168" y="1448"/>
                </a:moveTo>
                <a:cubicBezTo>
                  <a:pt x="1168" y="1426"/>
                  <a:pt x="1186" y="1408"/>
                  <a:pt x="1208" y="1408"/>
                </a:cubicBezTo>
                <a:cubicBezTo>
                  <a:pt x="1230" y="1408"/>
                  <a:pt x="1248" y="1426"/>
                  <a:pt x="1248" y="1448"/>
                </a:cubicBezTo>
                <a:cubicBezTo>
                  <a:pt x="1248" y="1470"/>
                  <a:pt x="1230" y="1488"/>
                  <a:pt x="1208" y="1488"/>
                </a:cubicBezTo>
                <a:cubicBezTo>
                  <a:pt x="1186" y="1488"/>
                  <a:pt x="1168" y="1470"/>
                  <a:pt x="1168" y="1448"/>
                </a:cubicBezTo>
                <a:close/>
                <a:moveTo>
                  <a:pt x="1931" y="1327"/>
                </a:moveTo>
                <a:cubicBezTo>
                  <a:pt x="1930" y="1328"/>
                  <a:pt x="1930" y="1329"/>
                  <a:pt x="1929" y="1329"/>
                </a:cubicBezTo>
                <a:cubicBezTo>
                  <a:pt x="1514" y="1968"/>
                  <a:pt x="1514" y="1968"/>
                  <a:pt x="1514" y="1968"/>
                </a:cubicBezTo>
                <a:cubicBezTo>
                  <a:pt x="1196" y="1968"/>
                  <a:pt x="1196" y="1968"/>
                  <a:pt x="1196" y="1968"/>
                </a:cubicBezTo>
                <a:cubicBezTo>
                  <a:pt x="1196" y="1873"/>
                  <a:pt x="1196" y="1873"/>
                  <a:pt x="1196" y="1873"/>
                </a:cubicBezTo>
                <a:cubicBezTo>
                  <a:pt x="1291" y="1825"/>
                  <a:pt x="1291" y="1825"/>
                  <a:pt x="1291" y="1825"/>
                </a:cubicBezTo>
                <a:cubicBezTo>
                  <a:pt x="1311" y="1863"/>
                  <a:pt x="1351" y="1888"/>
                  <a:pt x="1396" y="1888"/>
                </a:cubicBezTo>
                <a:cubicBezTo>
                  <a:pt x="1462" y="1888"/>
                  <a:pt x="1516" y="1834"/>
                  <a:pt x="1516" y="1768"/>
                </a:cubicBezTo>
                <a:cubicBezTo>
                  <a:pt x="1516" y="1744"/>
                  <a:pt x="1509" y="1722"/>
                  <a:pt x="1497" y="1703"/>
                </a:cubicBezTo>
                <a:cubicBezTo>
                  <a:pt x="1654" y="1515"/>
                  <a:pt x="1654" y="1515"/>
                  <a:pt x="1654" y="1515"/>
                </a:cubicBezTo>
                <a:cubicBezTo>
                  <a:pt x="1668" y="1498"/>
                  <a:pt x="1666" y="1473"/>
                  <a:pt x="1649" y="1458"/>
                </a:cubicBezTo>
                <a:cubicBezTo>
                  <a:pt x="1633" y="1445"/>
                  <a:pt x="1607" y="1447"/>
                  <a:pt x="1593" y="1463"/>
                </a:cubicBezTo>
                <a:cubicBezTo>
                  <a:pt x="1434" y="1654"/>
                  <a:pt x="1434" y="1654"/>
                  <a:pt x="1434" y="1654"/>
                </a:cubicBezTo>
                <a:cubicBezTo>
                  <a:pt x="1422" y="1650"/>
                  <a:pt x="1409" y="1648"/>
                  <a:pt x="1396" y="1648"/>
                </a:cubicBezTo>
                <a:cubicBezTo>
                  <a:pt x="1339" y="1648"/>
                  <a:pt x="1291" y="1688"/>
                  <a:pt x="1279" y="1742"/>
                </a:cubicBezTo>
                <a:cubicBezTo>
                  <a:pt x="1196" y="1783"/>
                  <a:pt x="1196" y="1783"/>
                  <a:pt x="1196" y="1783"/>
                </a:cubicBezTo>
                <a:cubicBezTo>
                  <a:pt x="1196" y="1691"/>
                  <a:pt x="1196" y="1691"/>
                  <a:pt x="1196" y="1691"/>
                </a:cubicBezTo>
                <a:cubicBezTo>
                  <a:pt x="1212" y="1568"/>
                  <a:pt x="1212" y="1568"/>
                  <a:pt x="1212" y="1568"/>
                </a:cubicBezTo>
                <a:cubicBezTo>
                  <a:pt x="1277" y="1566"/>
                  <a:pt x="1328" y="1513"/>
                  <a:pt x="1328" y="1448"/>
                </a:cubicBezTo>
                <a:cubicBezTo>
                  <a:pt x="1328" y="1387"/>
                  <a:pt x="1283" y="1337"/>
                  <a:pt x="1224" y="1329"/>
                </a:cubicBezTo>
                <a:cubicBezTo>
                  <a:pt x="1224" y="1028"/>
                  <a:pt x="1224" y="1028"/>
                  <a:pt x="1224" y="1028"/>
                </a:cubicBezTo>
                <a:cubicBezTo>
                  <a:pt x="1224" y="1006"/>
                  <a:pt x="1206" y="988"/>
                  <a:pt x="1184" y="988"/>
                </a:cubicBezTo>
                <a:cubicBezTo>
                  <a:pt x="1162" y="988"/>
                  <a:pt x="1144" y="1006"/>
                  <a:pt x="1144" y="1028"/>
                </a:cubicBezTo>
                <a:cubicBezTo>
                  <a:pt x="1144" y="1347"/>
                  <a:pt x="1144" y="1347"/>
                  <a:pt x="1144" y="1347"/>
                </a:cubicBezTo>
                <a:cubicBezTo>
                  <a:pt x="1110" y="1368"/>
                  <a:pt x="1088" y="1405"/>
                  <a:pt x="1088" y="1448"/>
                </a:cubicBezTo>
                <a:cubicBezTo>
                  <a:pt x="1088" y="1487"/>
                  <a:pt x="1106" y="1521"/>
                  <a:pt x="1135" y="1543"/>
                </a:cubicBezTo>
                <a:cubicBezTo>
                  <a:pt x="1121" y="1648"/>
                  <a:pt x="1121" y="1648"/>
                  <a:pt x="1121" y="1648"/>
                </a:cubicBezTo>
                <a:cubicBezTo>
                  <a:pt x="944" y="1648"/>
                  <a:pt x="944" y="1648"/>
                  <a:pt x="944" y="1648"/>
                </a:cubicBezTo>
                <a:cubicBezTo>
                  <a:pt x="942" y="1466"/>
                  <a:pt x="942" y="1466"/>
                  <a:pt x="942" y="1466"/>
                </a:cubicBezTo>
                <a:cubicBezTo>
                  <a:pt x="990" y="1450"/>
                  <a:pt x="1024" y="1405"/>
                  <a:pt x="1024" y="1352"/>
                </a:cubicBezTo>
                <a:cubicBezTo>
                  <a:pt x="1024" y="1293"/>
                  <a:pt x="982" y="1244"/>
                  <a:pt x="926" y="1234"/>
                </a:cubicBezTo>
                <a:cubicBezTo>
                  <a:pt x="926" y="1234"/>
                  <a:pt x="909" y="1086"/>
                  <a:pt x="909" y="1085"/>
                </a:cubicBezTo>
                <a:cubicBezTo>
                  <a:pt x="907" y="1064"/>
                  <a:pt x="887" y="1048"/>
                  <a:pt x="865" y="1050"/>
                </a:cubicBezTo>
                <a:cubicBezTo>
                  <a:pt x="844" y="1052"/>
                  <a:pt x="828" y="1073"/>
                  <a:pt x="830" y="1094"/>
                </a:cubicBezTo>
                <a:cubicBezTo>
                  <a:pt x="847" y="1247"/>
                  <a:pt x="847" y="1247"/>
                  <a:pt x="847" y="1247"/>
                </a:cubicBezTo>
                <a:cubicBezTo>
                  <a:pt x="809" y="1267"/>
                  <a:pt x="784" y="1307"/>
                  <a:pt x="784" y="1352"/>
                </a:cubicBezTo>
                <a:cubicBezTo>
                  <a:pt x="784" y="1404"/>
                  <a:pt x="817" y="1448"/>
                  <a:pt x="862" y="1465"/>
                </a:cubicBezTo>
                <a:cubicBezTo>
                  <a:pt x="864" y="1648"/>
                  <a:pt x="864" y="1648"/>
                  <a:pt x="864" y="1648"/>
                </a:cubicBezTo>
                <a:cubicBezTo>
                  <a:pt x="708" y="1648"/>
                  <a:pt x="708" y="1648"/>
                  <a:pt x="708" y="1648"/>
                </a:cubicBezTo>
                <a:cubicBezTo>
                  <a:pt x="636" y="1460"/>
                  <a:pt x="636" y="1460"/>
                  <a:pt x="636" y="1460"/>
                </a:cubicBezTo>
                <a:cubicBezTo>
                  <a:pt x="676" y="1441"/>
                  <a:pt x="704" y="1400"/>
                  <a:pt x="704" y="1352"/>
                </a:cubicBezTo>
                <a:cubicBezTo>
                  <a:pt x="704" y="1288"/>
                  <a:pt x="654" y="1236"/>
                  <a:pt x="592" y="1232"/>
                </a:cubicBezTo>
                <a:cubicBezTo>
                  <a:pt x="592" y="1232"/>
                  <a:pt x="582" y="1153"/>
                  <a:pt x="582" y="1153"/>
                </a:cubicBezTo>
                <a:cubicBezTo>
                  <a:pt x="580" y="1131"/>
                  <a:pt x="559" y="1116"/>
                  <a:pt x="538" y="1118"/>
                </a:cubicBezTo>
                <a:cubicBezTo>
                  <a:pt x="517" y="1120"/>
                  <a:pt x="500" y="1141"/>
                  <a:pt x="503" y="1162"/>
                </a:cubicBezTo>
                <a:cubicBezTo>
                  <a:pt x="514" y="1255"/>
                  <a:pt x="514" y="1255"/>
                  <a:pt x="514" y="1255"/>
                </a:cubicBezTo>
                <a:cubicBezTo>
                  <a:pt x="484" y="1277"/>
                  <a:pt x="464" y="1312"/>
                  <a:pt x="464" y="1352"/>
                </a:cubicBezTo>
                <a:cubicBezTo>
                  <a:pt x="464" y="1407"/>
                  <a:pt x="502" y="1454"/>
                  <a:pt x="553" y="1468"/>
                </a:cubicBezTo>
                <a:cubicBezTo>
                  <a:pt x="622" y="1648"/>
                  <a:pt x="622" y="1648"/>
                  <a:pt x="622" y="1648"/>
                </a:cubicBezTo>
                <a:cubicBezTo>
                  <a:pt x="454" y="1648"/>
                  <a:pt x="454" y="1648"/>
                  <a:pt x="454" y="1648"/>
                </a:cubicBezTo>
                <a:cubicBezTo>
                  <a:pt x="378" y="1561"/>
                  <a:pt x="378" y="1561"/>
                  <a:pt x="378" y="1561"/>
                </a:cubicBezTo>
                <a:cubicBezTo>
                  <a:pt x="392" y="1541"/>
                  <a:pt x="400" y="1518"/>
                  <a:pt x="400" y="1492"/>
                </a:cubicBezTo>
                <a:cubicBezTo>
                  <a:pt x="400" y="1426"/>
                  <a:pt x="346" y="1372"/>
                  <a:pt x="280" y="1372"/>
                </a:cubicBezTo>
                <a:cubicBezTo>
                  <a:pt x="277" y="1372"/>
                  <a:pt x="274" y="1372"/>
                  <a:pt x="271" y="1372"/>
                </a:cubicBezTo>
                <a:cubicBezTo>
                  <a:pt x="271" y="1372"/>
                  <a:pt x="256" y="1222"/>
                  <a:pt x="256" y="1222"/>
                </a:cubicBezTo>
                <a:cubicBezTo>
                  <a:pt x="254" y="1202"/>
                  <a:pt x="234" y="1184"/>
                  <a:pt x="212" y="1186"/>
                </a:cubicBezTo>
                <a:cubicBezTo>
                  <a:pt x="191" y="1189"/>
                  <a:pt x="174" y="1208"/>
                  <a:pt x="177" y="1230"/>
                </a:cubicBezTo>
                <a:cubicBezTo>
                  <a:pt x="194" y="1408"/>
                  <a:pt x="194" y="1408"/>
                  <a:pt x="194" y="1408"/>
                </a:cubicBezTo>
                <a:cubicBezTo>
                  <a:pt x="173" y="1430"/>
                  <a:pt x="160" y="1459"/>
                  <a:pt x="160" y="1492"/>
                </a:cubicBezTo>
                <a:cubicBezTo>
                  <a:pt x="160" y="1558"/>
                  <a:pt x="214" y="1612"/>
                  <a:pt x="280" y="1612"/>
                </a:cubicBezTo>
                <a:cubicBezTo>
                  <a:pt x="291" y="1612"/>
                  <a:pt x="302" y="1610"/>
                  <a:pt x="312" y="1608"/>
                </a:cubicBezTo>
                <a:cubicBezTo>
                  <a:pt x="396" y="1703"/>
                  <a:pt x="396" y="1703"/>
                  <a:pt x="396" y="1703"/>
                </a:cubicBezTo>
                <a:cubicBezTo>
                  <a:pt x="396" y="1968"/>
                  <a:pt x="396" y="1968"/>
                  <a:pt x="396" y="1968"/>
                </a:cubicBezTo>
                <a:cubicBezTo>
                  <a:pt x="80" y="1968"/>
                  <a:pt x="80" y="1968"/>
                  <a:pt x="80" y="1968"/>
                </a:cubicBezTo>
                <a:cubicBezTo>
                  <a:pt x="80" y="1020"/>
                  <a:pt x="80" y="1020"/>
                  <a:pt x="80" y="1020"/>
                </a:cubicBezTo>
                <a:cubicBezTo>
                  <a:pt x="80" y="952"/>
                  <a:pt x="135" y="897"/>
                  <a:pt x="203" y="897"/>
                </a:cubicBezTo>
                <a:cubicBezTo>
                  <a:pt x="264" y="897"/>
                  <a:pt x="326" y="929"/>
                  <a:pt x="326" y="1000"/>
                </a:cubicBezTo>
                <a:cubicBezTo>
                  <a:pt x="326" y="1104"/>
                  <a:pt x="326" y="1104"/>
                  <a:pt x="326" y="1104"/>
                </a:cubicBezTo>
                <a:cubicBezTo>
                  <a:pt x="326" y="1126"/>
                  <a:pt x="344" y="1144"/>
                  <a:pt x="366" y="1144"/>
                </a:cubicBezTo>
                <a:cubicBezTo>
                  <a:pt x="388" y="1144"/>
                  <a:pt x="406" y="1126"/>
                  <a:pt x="406" y="1104"/>
                </a:cubicBezTo>
                <a:cubicBezTo>
                  <a:pt x="406" y="968"/>
                  <a:pt x="406" y="968"/>
                  <a:pt x="406" y="968"/>
                </a:cubicBezTo>
                <a:cubicBezTo>
                  <a:pt x="406" y="903"/>
                  <a:pt x="459" y="827"/>
                  <a:pt x="528" y="827"/>
                </a:cubicBezTo>
                <a:cubicBezTo>
                  <a:pt x="596" y="827"/>
                  <a:pt x="651" y="882"/>
                  <a:pt x="651" y="949"/>
                </a:cubicBezTo>
                <a:cubicBezTo>
                  <a:pt x="651" y="1084"/>
                  <a:pt x="651" y="1084"/>
                  <a:pt x="651" y="1084"/>
                </a:cubicBezTo>
                <a:cubicBezTo>
                  <a:pt x="651" y="1107"/>
                  <a:pt x="669" y="1124"/>
                  <a:pt x="691" y="1124"/>
                </a:cubicBezTo>
                <a:cubicBezTo>
                  <a:pt x="713" y="1124"/>
                  <a:pt x="731" y="1107"/>
                  <a:pt x="731" y="1084"/>
                </a:cubicBezTo>
                <a:cubicBezTo>
                  <a:pt x="731" y="871"/>
                  <a:pt x="731" y="871"/>
                  <a:pt x="731" y="871"/>
                </a:cubicBezTo>
                <a:cubicBezTo>
                  <a:pt x="731" y="803"/>
                  <a:pt x="786" y="749"/>
                  <a:pt x="854" y="749"/>
                </a:cubicBezTo>
                <a:cubicBezTo>
                  <a:pt x="922" y="749"/>
                  <a:pt x="977" y="803"/>
                  <a:pt x="977" y="871"/>
                </a:cubicBezTo>
                <a:cubicBezTo>
                  <a:pt x="977" y="1065"/>
                  <a:pt x="977" y="1065"/>
                  <a:pt x="977" y="1065"/>
                </a:cubicBezTo>
                <a:cubicBezTo>
                  <a:pt x="977" y="1087"/>
                  <a:pt x="995" y="1105"/>
                  <a:pt x="1017" y="1105"/>
                </a:cubicBezTo>
                <a:cubicBezTo>
                  <a:pt x="1039" y="1105"/>
                  <a:pt x="1057" y="1087"/>
                  <a:pt x="1057" y="1065"/>
                </a:cubicBezTo>
                <a:cubicBezTo>
                  <a:pt x="1057" y="202"/>
                  <a:pt x="1057" y="202"/>
                  <a:pt x="1057" y="202"/>
                </a:cubicBezTo>
                <a:cubicBezTo>
                  <a:pt x="1057" y="135"/>
                  <a:pt x="1112" y="80"/>
                  <a:pt x="1180" y="80"/>
                </a:cubicBezTo>
                <a:cubicBezTo>
                  <a:pt x="1247" y="80"/>
                  <a:pt x="1303" y="135"/>
                  <a:pt x="1303" y="202"/>
                </a:cubicBezTo>
                <a:cubicBezTo>
                  <a:pt x="1303" y="1136"/>
                  <a:pt x="1303" y="1136"/>
                  <a:pt x="1303" y="1136"/>
                </a:cubicBezTo>
                <a:cubicBezTo>
                  <a:pt x="1302" y="1247"/>
                  <a:pt x="1358" y="1287"/>
                  <a:pt x="1392" y="1301"/>
                </a:cubicBezTo>
                <a:cubicBezTo>
                  <a:pt x="1472" y="1334"/>
                  <a:pt x="1595" y="1291"/>
                  <a:pt x="1691" y="1196"/>
                </a:cubicBezTo>
                <a:cubicBezTo>
                  <a:pt x="1691" y="1195"/>
                  <a:pt x="1692" y="1194"/>
                  <a:pt x="1693" y="1193"/>
                </a:cubicBezTo>
                <a:cubicBezTo>
                  <a:pt x="1800" y="1068"/>
                  <a:pt x="1858" y="1093"/>
                  <a:pt x="1917" y="1136"/>
                </a:cubicBezTo>
                <a:cubicBezTo>
                  <a:pt x="1945" y="1157"/>
                  <a:pt x="1962" y="1183"/>
                  <a:pt x="1967" y="1212"/>
                </a:cubicBezTo>
                <a:cubicBezTo>
                  <a:pt x="1972" y="1248"/>
                  <a:pt x="1959" y="1289"/>
                  <a:pt x="1931" y="1327"/>
                </a:cubicBezTo>
                <a:close/>
                <a:moveTo>
                  <a:pt x="1356" y="1768"/>
                </a:moveTo>
                <a:cubicBezTo>
                  <a:pt x="1356" y="1746"/>
                  <a:pt x="1374" y="1728"/>
                  <a:pt x="1396" y="1728"/>
                </a:cubicBezTo>
                <a:cubicBezTo>
                  <a:pt x="1418" y="1728"/>
                  <a:pt x="1436" y="1746"/>
                  <a:pt x="1436" y="1768"/>
                </a:cubicBezTo>
                <a:cubicBezTo>
                  <a:pt x="1436" y="1790"/>
                  <a:pt x="1418" y="1808"/>
                  <a:pt x="1396" y="1808"/>
                </a:cubicBezTo>
                <a:cubicBezTo>
                  <a:pt x="1374" y="1808"/>
                  <a:pt x="1356" y="1790"/>
                  <a:pt x="1356" y="1768"/>
                </a:cubicBezTo>
                <a:close/>
                <a:moveTo>
                  <a:pt x="624" y="1352"/>
                </a:moveTo>
                <a:cubicBezTo>
                  <a:pt x="624" y="1374"/>
                  <a:pt x="606" y="1392"/>
                  <a:pt x="584" y="1392"/>
                </a:cubicBezTo>
                <a:cubicBezTo>
                  <a:pt x="562" y="1392"/>
                  <a:pt x="544" y="1374"/>
                  <a:pt x="544" y="1352"/>
                </a:cubicBezTo>
                <a:cubicBezTo>
                  <a:pt x="544" y="1330"/>
                  <a:pt x="562" y="1312"/>
                  <a:pt x="584" y="1312"/>
                </a:cubicBezTo>
                <a:cubicBezTo>
                  <a:pt x="606" y="1312"/>
                  <a:pt x="624" y="1330"/>
                  <a:pt x="624" y="1352"/>
                </a:cubicBezTo>
                <a:close/>
                <a:moveTo>
                  <a:pt x="320" y="1492"/>
                </a:moveTo>
                <a:cubicBezTo>
                  <a:pt x="320" y="1514"/>
                  <a:pt x="302" y="1532"/>
                  <a:pt x="280" y="1532"/>
                </a:cubicBezTo>
                <a:cubicBezTo>
                  <a:pt x="258" y="1532"/>
                  <a:pt x="240" y="1514"/>
                  <a:pt x="240" y="1492"/>
                </a:cubicBezTo>
                <a:cubicBezTo>
                  <a:pt x="240" y="1470"/>
                  <a:pt x="258" y="1452"/>
                  <a:pt x="280" y="1452"/>
                </a:cubicBezTo>
                <a:cubicBezTo>
                  <a:pt x="302" y="1452"/>
                  <a:pt x="320" y="1470"/>
                  <a:pt x="320" y="1492"/>
                </a:cubicBezTo>
                <a:close/>
              </a:path>
            </a:pathLst>
          </a:custGeom>
          <a:solidFill>
            <a:srgbClr val="1275B2"/>
          </a:solidFill>
          <a:ln w="15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77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7937" y="1434905"/>
            <a:ext cx="9776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Медіамистецтво</a:t>
            </a:r>
            <a:endParaRPr lang="en-US" sz="96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42900" dist="50800" dir="5400000" sx="101000" sy="101000" algn="ctr" rotWithShape="0">
                  <a:srgbClr val="000000">
                    <a:alpha val="56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2157" y="3429000"/>
            <a:ext cx="10567686" cy="212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uk-UA" sz="2800" dirty="0">
                <a:solidFill>
                  <a:schemeClr val="bg1"/>
                </a:solidFill>
                <a:cs typeface="Segoe UI Light" panose="020B0502040204020203" pitchFamily="34" charset="0"/>
              </a:rPr>
              <a:t>це явища співпраці науки, техніки і мистецтва в світовому художньому процесі, яке використовує  сучасні  новітні технології такі як комп'ютерна графіка, анімація, віртуальна реальність, відео, інтернет, робототехніку та біотехнології. </a:t>
            </a:r>
          </a:p>
        </p:txBody>
      </p:sp>
    </p:spTree>
    <p:extLst>
      <p:ext uri="{BB962C8B-B14F-4D97-AF65-F5344CB8AC3E}">
        <p14:creationId xmlns:p14="http://schemas.microsoft.com/office/powerpoint/2010/main" val="2476444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174">
                <a:srgbClr val="0D0D0D">
                  <a:alpha val="82000"/>
                </a:srgbClr>
              </a:gs>
              <a:gs pos="53000">
                <a:srgbClr val="0D0D0D">
                  <a:alpha val="71000"/>
                </a:srgbClr>
              </a:gs>
              <a:gs pos="0">
                <a:schemeClr val="tx1">
                  <a:lumMod val="95000"/>
                  <a:lumOff val="5000"/>
                  <a:alpha val="51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00275" y="3076575"/>
            <a:ext cx="7724776" cy="6953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3707301" y="3167390"/>
            <a:ext cx="4743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ВІДЕО: </a:t>
            </a:r>
            <a:r>
              <a:rPr lang="en-US" sz="2800" dirty="0">
                <a:solidFill>
                  <a:schemeClr val="tx2"/>
                </a:solidFill>
                <a:hlinkClick r:id="rId2"/>
              </a:rPr>
              <a:t>http://livingjoconde.fr/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5634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474D7B48-1FBA-4C5B-9E00-EB039B765000}"/>
              </a:ext>
            </a:extLst>
          </p:cNvPr>
          <p:cNvSpPr txBox="1">
            <a:spLocks/>
          </p:cNvSpPr>
          <p:nvPr/>
        </p:nvSpPr>
        <p:spPr>
          <a:xfrm>
            <a:off x="571500" y="502290"/>
            <a:ext cx="11023600" cy="5873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>
                <a:latin typeface="+mn-lt"/>
              </a:rPr>
              <a:t>Види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медіамистецтва</a:t>
            </a:r>
            <a:endParaRPr lang="en-US" dirty="0">
              <a:latin typeface="+mn-lt"/>
            </a:endParaRP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C90EB701-264E-4F38-AE14-2A783B6CE401}"/>
              </a:ext>
            </a:extLst>
          </p:cNvPr>
          <p:cNvSpPr/>
          <p:nvPr/>
        </p:nvSpPr>
        <p:spPr>
          <a:xfrm rot="5400000">
            <a:off x="5044697" y="1884645"/>
            <a:ext cx="1617570" cy="1612421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68F8461B-04A7-4609-9BBA-BF61C60A1173}"/>
              </a:ext>
            </a:extLst>
          </p:cNvPr>
          <p:cNvSpPr/>
          <p:nvPr/>
        </p:nvSpPr>
        <p:spPr>
          <a:xfrm>
            <a:off x="5091648" y="3546192"/>
            <a:ext cx="1546589" cy="1612421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3" name="Teardrop 42">
            <a:extLst>
              <a:ext uri="{FF2B5EF4-FFF2-40B4-BE49-F238E27FC236}">
                <a16:creationId xmlns:a16="http://schemas.microsoft.com/office/drawing/2014/main" id="{82C6A65B-7D04-427C-B362-9FF22B010BDC}"/>
              </a:ext>
            </a:extLst>
          </p:cNvPr>
          <p:cNvSpPr/>
          <p:nvPr/>
        </p:nvSpPr>
        <p:spPr>
          <a:xfrm rot="16200000">
            <a:off x="6712531" y="2943089"/>
            <a:ext cx="1617570" cy="1617570"/>
          </a:xfrm>
          <a:prstGeom prst="teardrop">
            <a:avLst/>
          </a:prstGeom>
          <a:solidFill>
            <a:srgbClr val="7B7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93F3C3-9CAA-4662-97BC-5080A75ABB8D}"/>
              </a:ext>
            </a:extLst>
          </p:cNvPr>
          <p:cNvGrpSpPr/>
          <p:nvPr/>
        </p:nvGrpSpPr>
        <p:grpSpPr>
          <a:xfrm>
            <a:off x="487681" y="1884645"/>
            <a:ext cx="4283152" cy="1937897"/>
            <a:chOff x="-426719" y="1884645"/>
            <a:chExt cx="4283152" cy="193789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BC58672-3530-44CC-A211-5A6A970221F5}"/>
                </a:ext>
              </a:extLst>
            </p:cNvPr>
            <p:cNvSpPr/>
            <p:nvPr/>
          </p:nvSpPr>
          <p:spPr>
            <a:xfrm>
              <a:off x="-342901" y="1884645"/>
              <a:ext cx="4169313" cy="539230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square" anchor="ctr">
              <a:noAutofit/>
            </a:bodyPr>
            <a:lstStyle/>
            <a:p>
              <a:pPr algn="r"/>
              <a:r>
                <a:rPr lang="ru-RU" sz="2600" b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Цифрова</a:t>
              </a:r>
              <a:r>
                <a:rPr lang="ru-RU" sz="26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600" b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поезія</a:t>
              </a:r>
              <a:r>
                <a:rPr lang="ru-RU" sz="26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188BE7-FB22-4AAE-A777-D990A172529F}"/>
                </a:ext>
              </a:extLst>
            </p:cNvPr>
            <p:cNvSpPr/>
            <p:nvPr/>
          </p:nvSpPr>
          <p:spPr>
            <a:xfrm>
              <a:off x="-426719" y="2499103"/>
              <a:ext cx="428315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uk-UA" sz="2000" dirty="0"/>
                <a:t>форма електронної літератури, що демонструє широкий спектр підходів до поезії з </a:t>
              </a:r>
              <a:r>
                <a:rPr lang="uk-UA" sz="2000" dirty="0" err="1"/>
                <a:t>викорситанням</a:t>
              </a:r>
              <a:r>
                <a:rPr lang="uk-UA" sz="2000" dirty="0"/>
                <a:t> </a:t>
              </a:r>
              <a:r>
                <a:rPr lang="uk-UA" sz="2000" dirty="0" err="1"/>
                <a:t>компютерів</a:t>
              </a:r>
              <a:r>
                <a:rPr lang="uk-UA" sz="2000" dirty="0"/>
                <a:t>.</a:t>
              </a:r>
              <a:endParaRPr lang="uk-UA" dirty="0">
                <a:cs typeface="Segoe UI Light" panose="020B0502040204020203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43054E-98D7-42FA-98E1-6F9ABB8FEA55}"/>
              </a:ext>
            </a:extLst>
          </p:cNvPr>
          <p:cNvGrpSpPr/>
          <p:nvPr/>
        </p:nvGrpSpPr>
        <p:grpSpPr>
          <a:xfrm>
            <a:off x="487680" y="3946859"/>
            <a:ext cx="4283153" cy="2245016"/>
            <a:chOff x="-426720" y="3718259"/>
            <a:chExt cx="4283153" cy="224501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0E977A3-C5D9-4B65-A44E-B4E2DEF38D0A}"/>
                </a:ext>
              </a:extLst>
            </p:cNvPr>
            <p:cNvSpPr/>
            <p:nvPr/>
          </p:nvSpPr>
          <p:spPr>
            <a:xfrm>
              <a:off x="225083" y="3718259"/>
              <a:ext cx="3631350" cy="540000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square" anchor="ctr">
              <a:noAutofit/>
            </a:bodyPr>
            <a:lstStyle/>
            <a:p>
              <a:pPr algn="r"/>
              <a:r>
                <a:rPr lang="ru-RU" sz="2600" b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Відео</a:t>
              </a:r>
              <a:r>
                <a:rPr lang="ru-RU" sz="26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-арт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810D6FD-BDED-48EC-824F-E8FFF8816A6C}"/>
                </a:ext>
              </a:extLst>
            </p:cNvPr>
            <p:cNvSpPr/>
            <p:nvPr/>
          </p:nvSpPr>
          <p:spPr>
            <a:xfrm>
              <a:off x="-426720" y="4332059"/>
              <a:ext cx="428315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uk-UA" sz="2000" dirty="0"/>
                <a:t>напрямок медіа-мистецтва, в якому для вираження художньої концепції використовуються можливості відеотехніки, комп'ютерного та телевізійного зображення. </a:t>
              </a:r>
              <a:endParaRPr lang="uk-UA" dirty="0">
                <a:cs typeface="Segoe UI Light" panose="020B050204020402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985F29-D897-4451-9751-25022E1293C2}"/>
              </a:ext>
            </a:extLst>
          </p:cNvPr>
          <p:cNvGrpSpPr/>
          <p:nvPr/>
        </p:nvGrpSpPr>
        <p:grpSpPr>
          <a:xfrm>
            <a:off x="8764772" y="2618855"/>
            <a:ext cx="3151401" cy="2595322"/>
            <a:chOff x="7850372" y="2618855"/>
            <a:chExt cx="3151401" cy="259532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5E16BEB-6BF0-476E-936A-0E9CE53EF985}"/>
                </a:ext>
              </a:extLst>
            </p:cNvPr>
            <p:cNvSpPr/>
            <p:nvPr/>
          </p:nvSpPr>
          <p:spPr>
            <a:xfrm>
              <a:off x="7850372" y="2618855"/>
              <a:ext cx="3151401" cy="540000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anchor="ctr">
              <a:noAutofit/>
            </a:bodyPr>
            <a:lstStyle/>
            <a:p>
              <a:r>
                <a:rPr lang="ru-RU" sz="2600" b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Світлове</a:t>
              </a:r>
              <a:r>
                <a:rPr lang="ru-RU" sz="26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  <a:r>
                <a:rPr lang="ru-RU" sz="2600" b="1" dirty="0" err="1">
                  <a:solidFill>
                    <a:schemeClr val="bg1"/>
                  </a:solidFill>
                  <a:cs typeface="Segoe UI" panose="020B0502040204020203" pitchFamily="34" charset="0"/>
                </a:rPr>
                <a:t>мистецтво</a:t>
              </a:r>
              <a:r>
                <a:rPr lang="ru-RU" sz="2600" b="1" dirty="0">
                  <a:solidFill>
                    <a:schemeClr val="bg1"/>
                  </a:solidFill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8F79DA-751C-4D9F-8018-2374029091DD}"/>
                </a:ext>
              </a:extLst>
            </p:cNvPr>
            <p:cNvSpPr/>
            <p:nvPr/>
          </p:nvSpPr>
          <p:spPr>
            <a:xfrm>
              <a:off x="7850373" y="3275185"/>
              <a:ext cx="31514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000" dirty="0"/>
                <a:t>це вид медіа-мистецтва, де світло є основним засобом вираження. Світлове графіті є модним напрямком сучасного мистецтва.</a:t>
              </a:r>
              <a:endParaRPr lang="uk-UA" dirty="0">
                <a:cs typeface="Segoe UI Light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B0227C2-055E-488B-A231-F6D5268BDB5F}"/>
              </a:ext>
            </a:extLst>
          </p:cNvPr>
          <p:cNvGrpSpPr/>
          <p:nvPr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5BA8D495-DD14-4973-B546-CE853D0BC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447B3560-276B-4F7A-925D-EE80FA936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7469040A-7365-443E-A43B-A32BD4BC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3E38770-9637-42D2-8C54-7960B8578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652" y="2222855"/>
            <a:ext cx="635661" cy="93600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E0CE6E13-AE82-4E98-9D9D-B940AE6E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479" y="3980474"/>
            <a:ext cx="720926" cy="7438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7174279" y="3282771"/>
            <a:ext cx="810310" cy="9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02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>
                  <a:alpha val="82000"/>
                </a:schemeClr>
              </a:gs>
              <a:gs pos="100000">
                <a:schemeClr val="accent5">
                  <a:alpha val="8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942F6E-4CB1-4538-92DF-B9E9EFE73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77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>
                  <a:alpha val="82000"/>
                </a:schemeClr>
              </a:gs>
              <a:gs pos="100000">
                <a:schemeClr val="accent5">
                  <a:alpha val="8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C7BA9-8506-4313-BF35-6909F4D5A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59" y="0"/>
            <a:ext cx="12534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00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>
                  <a:alpha val="82000"/>
                </a:schemeClr>
              </a:gs>
              <a:gs pos="100000">
                <a:schemeClr val="accent5">
                  <a:alpha val="8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Рисунок 5" descr="https://upload.wikimedia.org/wikipedia/commons/thumb/8/81/Gamegame1.png/800px-Gamegame1.png">
            <a:extLst>
              <a:ext uri="{FF2B5EF4-FFF2-40B4-BE49-F238E27FC236}">
                <a16:creationId xmlns:a16="http://schemas.microsoft.com/office/drawing/2014/main" id="{A95F67CF-9650-4A76-A445-D444D1EA8FB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35" y="-17824"/>
            <a:ext cx="8179330" cy="6875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569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AC53A8C-1DE3-4053-A4BA-0626F009DD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2" r="-110"/>
          <a:stretch/>
        </p:blipFill>
        <p:spPr>
          <a:xfrm>
            <a:off x="6096000" y="2001838"/>
            <a:ext cx="3044825" cy="4860925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28F730E-4E79-4212-81CF-02DFE47705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r="3072"/>
          <a:stretch>
            <a:fillRect/>
          </a:stretch>
        </p:blipFill>
        <p:spPr>
          <a:xfrm>
            <a:off x="0" y="2001838"/>
            <a:ext cx="3044825" cy="4860925"/>
          </a:xfrm>
        </p:spPr>
      </p:pic>
      <p:grpSp>
        <p:nvGrpSpPr>
          <p:cNvPr id="8" name="Group 7"/>
          <p:cNvGrpSpPr/>
          <p:nvPr/>
        </p:nvGrpSpPr>
        <p:grpSpPr>
          <a:xfrm>
            <a:off x="2814877" y="1999696"/>
            <a:ext cx="3281123" cy="4858303"/>
            <a:chOff x="2814877" y="0"/>
            <a:chExt cx="3281123" cy="6858000"/>
          </a:xfrm>
        </p:grpSpPr>
        <p:sp>
          <p:nvSpPr>
            <p:cNvPr id="5" name="Rectangle 4"/>
            <p:cNvSpPr/>
            <p:nvPr/>
          </p:nvSpPr>
          <p:spPr>
            <a:xfrm>
              <a:off x="3044952" y="0"/>
              <a:ext cx="3051048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 rot="16200000">
              <a:off x="2730516" y="3313962"/>
              <a:ext cx="398798" cy="23007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: Shape 9"/>
          <p:cNvSpPr/>
          <p:nvPr/>
        </p:nvSpPr>
        <p:spPr>
          <a:xfrm rot="16200000">
            <a:off x="8122286" y="2788286"/>
            <a:ext cx="4858303" cy="3281124"/>
          </a:xfrm>
          <a:custGeom>
            <a:avLst/>
            <a:gdLst>
              <a:gd name="connsiteX0" fmla="*/ 6858000 w 6858000"/>
              <a:gd name="connsiteY0" fmla="*/ 230076 h 3281124"/>
              <a:gd name="connsiteX1" fmla="*/ 6858000 w 6858000"/>
              <a:gd name="connsiteY1" fmla="*/ 3281124 h 3281124"/>
              <a:gd name="connsiteX2" fmla="*/ 0 w 6858000"/>
              <a:gd name="connsiteY2" fmla="*/ 3281124 h 3281124"/>
              <a:gd name="connsiteX3" fmla="*/ 0 w 6858000"/>
              <a:gd name="connsiteY3" fmla="*/ 230076 h 3281124"/>
              <a:gd name="connsiteX4" fmla="*/ 3229601 w 6858000"/>
              <a:gd name="connsiteY4" fmla="*/ 230076 h 3281124"/>
              <a:gd name="connsiteX5" fmla="*/ 3429000 w 6858000"/>
              <a:gd name="connsiteY5" fmla="*/ 0 h 3281124"/>
              <a:gd name="connsiteX6" fmla="*/ 3628399 w 6858000"/>
              <a:gd name="connsiteY6" fmla="*/ 230076 h 328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3281124">
                <a:moveTo>
                  <a:pt x="6858000" y="230076"/>
                </a:moveTo>
                <a:lnTo>
                  <a:pt x="6858000" y="3281124"/>
                </a:lnTo>
                <a:lnTo>
                  <a:pt x="0" y="3281124"/>
                </a:lnTo>
                <a:lnTo>
                  <a:pt x="0" y="230076"/>
                </a:lnTo>
                <a:lnTo>
                  <a:pt x="3229601" y="230076"/>
                </a:lnTo>
                <a:lnTo>
                  <a:pt x="3429000" y="0"/>
                </a:lnTo>
                <a:lnTo>
                  <a:pt x="3628399" y="2300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492188" y="2023511"/>
            <a:ext cx="1153462" cy="1153460"/>
            <a:chOff x="1220118" y="2343274"/>
            <a:chExt cx="2450851" cy="2450851"/>
          </a:xfrm>
        </p:grpSpPr>
        <p:sp>
          <p:nvSpPr>
            <p:cNvPr id="16" name="Oval 15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580468" y="2703624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812800" dist="50800" dir="5400000" sx="82000" sy="8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02534" y="5703152"/>
            <a:ext cx="1276836" cy="1276838"/>
            <a:chOff x="1220118" y="2343274"/>
            <a:chExt cx="2450851" cy="2450851"/>
          </a:xfrm>
        </p:grpSpPr>
        <p:sp>
          <p:nvSpPr>
            <p:cNvPr id="20" name="Oval 19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13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25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812800" dist="50800" dir="5400000" sx="82000" sy="82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20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267759" y="3324149"/>
            <a:ext cx="2435151" cy="64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«</a:t>
            </a:r>
            <a:r>
              <a:rPr lang="ru-RU" sz="3200" b="1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Рухомий</a:t>
            </a:r>
            <a:r>
              <a:rPr lang="ru-RU" sz="3200" b="1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» </a:t>
            </a:r>
            <a:endParaRPr lang="en-US" sz="3200" b="1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11171" y="3969940"/>
            <a:ext cx="24202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відеоарт</a:t>
            </a:r>
            <a:r>
              <a:rPr lang="ru-RU" sz="24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відео</a:t>
            </a:r>
            <a:r>
              <a:rPr lang="ru-RU" sz="24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-, </a:t>
            </a:r>
            <a:r>
              <a:rPr lang="ru-RU" sz="2400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звукові</a:t>
            </a:r>
            <a:r>
              <a:rPr lang="ru-RU" sz="24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інтерактивні</a:t>
            </a:r>
            <a:r>
              <a:rPr lang="ru-RU" sz="24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інсталяції</a:t>
            </a:r>
            <a:r>
              <a:rPr lang="ru-RU" sz="24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тощо</a:t>
            </a:r>
            <a:endParaRPr lang="id-ID" sz="2400" dirty="0">
              <a:solidFill>
                <a:schemeClr val="bg1"/>
              </a:solidFill>
              <a:latin typeface="+mj-lt"/>
              <a:cs typeface="Segoe UI Light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31CA42-85BF-415E-A010-FA5F5076866C}"/>
              </a:ext>
            </a:extLst>
          </p:cNvPr>
          <p:cNvSpPr/>
          <p:nvPr/>
        </p:nvSpPr>
        <p:spPr>
          <a:xfrm>
            <a:off x="545637" y="352593"/>
            <a:ext cx="1110072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ru-RU" sz="4400" b="1" dirty="0" err="1">
                <a:solidFill>
                  <a:schemeClr val="accent4"/>
                </a:solidFill>
                <a:latin typeface="+mj-lt"/>
              </a:rPr>
              <a:t>Інструментарій</a:t>
            </a:r>
            <a:r>
              <a:rPr lang="ru-RU" sz="4400" b="1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ru-RU" sz="4400" b="1" dirty="0" err="1">
                <a:solidFill>
                  <a:schemeClr val="accent4"/>
                </a:solidFill>
                <a:latin typeface="+mj-lt"/>
              </a:rPr>
              <a:t>медіамистецта</a:t>
            </a:r>
            <a:r>
              <a:rPr lang="ru-RU" sz="4400" b="1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ru-RU" sz="4400" b="1" dirty="0" err="1">
                <a:solidFill>
                  <a:schemeClr val="accent4"/>
                </a:solidFill>
                <a:latin typeface="+mj-lt"/>
              </a:rPr>
              <a:t>відповідно</a:t>
            </a:r>
            <a:r>
              <a:rPr lang="ru-RU" sz="4400" b="1" dirty="0">
                <a:solidFill>
                  <a:schemeClr val="accent4"/>
                </a:solidFill>
                <a:latin typeface="+mj-lt"/>
              </a:rPr>
              <a:t> до «</a:t>
            </a:r>
            <a:r>
              <a:rPr lang="ru-RU" sz="4400" b="1" dirty="0" err="1">
                <a:solidFill>
                  <a:schemeClr val="accent4"/>
                </a:solidFill>
                <a:latin typeface="+mj-lt"/>
              </a:rPr>
              <a:t>цифрової</a:t>
            </a:r>
            <a:r>
              <a:rPr lang="ru-RU" sz="4400" b="1" dirty="0">
                <a:solidFill>
                  <a:schemeClr val="accent4"/>
                </a:solidFill>
                <a:latin typeface="+mj-lt"/>
              </a:rPr>
              <a:t>» </a:t>
            </a:r>
            <a:r>
              <a:rPr lang="ru-RU" sz="4400" b="1" dirty="0" err="1">
                <a:solidFill>
                  <a:schemeClr val="accent4"/>
                </a:solidFill>
                <a:latin typeface="+mj-lt"/>
              </a:rPr>
              <a:t>природи</a:t>
            </a:r>
            <a:r>
              <a:rPr lang="ru-RU" sz="4400" b="1" dirty="0">
                <a:solidFill>
                  <a:schemeClr val="accent4"/>
                </a:solidFill>
                <a:latin typeface="+mj-lt"/>
              </a:rPr>
              <a:t> є: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31948E-0689-4DEC-9A8D-617FB92C8A49}"/>
              </a:ext>
            </a:extLst>
          </p:cNvPr>
          <p:cNvSpPr/>
          <p:nvPr/>
        </p:nvSpPr>
        <p:spPr>
          <a:xfrm>
            <a:off x="9439672" y="3324149"/>
            <a:ext cx="2516155" cy="64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«</a:t>
            </a:r>
            <a:r>
              <a:rPr lang="ru-RU" sz="3200" b="1" dirty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Статичний</a:t>
            </a:r>
            <a:r>
              <a:rPr lang="ru-RU" sz="3200" b="1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» </a:t>
            </a:r>
            <a:endParaRPr lang="en-US" sz="3200" b="1" dirty="0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048C1A0-BF90-469A-9EBD-8E82EBF9893A}"/>
              </a:ext>
            </a:extLst>
          </p:cNvPr>
          <p:cNvSpPr/>
          <p:nvPr/>
        </p:nvSpPr>
        <p:spPr>
          <a:xfrm>
            <a:off x="9487604" y="3969940"/>
            <a:ext cx="2420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фотографія</a:t>
            </a:r>
            <a:r>
              <a:rPr lang="ru-RU" sz="24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excel art,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sms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 art, pixel art </a:t>
            </a:r>
            <a:r>
              <a:rPr lang="ru-RU" sz="2400" dirty="0" err="1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тощо</a:t>
            </a:r>
            <a:r>
              <a:rPr lang="ru-RU" sz="2400" dirty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rPr>
              <a:t>. </a:t>
            </a:r>
            <a:endParaRPr lang="id-ID" sz="2400" dirty="0">
              <a:solidFill>
                <a:schemeClr val="bg1"/>
              </a:solidFill>
              <a:latin typeface="+mj-lt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3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25C4A18-473A-405D-A0DE-47DF26CA2A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r="18239"/>
          <a:stretch/>
        </p:blipFill>
        <p:spPr>
          <a:xfrm>
            <a:off x="-636282" y="-409244"/>
            <a:ext cx="7403837" cy="7669875"/>
          </a:xfrm>
        </p:spPr>
      </p:pic>
      <p:sp>
        <p:nvSpPr>
          <p:cNvPr id="4" name="Freeform 5"/>
          <p:cNvSpPr>
            <a:spLocks/>
          </p:cNvSpPr>
          <p:nvPr/>
        </p:nvSpPr>
        <p:spPr bwMode="auto">
          <a:xfrm>
            <a:off x="5149192" y="619533"/>
            <a:ext cx="5417651" cy="5612320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>
            <a:gsLst>
              <a:gs pos="20000">
                <a:schemeClr val="accent1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59666" y="1705408"/>
            <a:ext cx="4263453" cy="803297"/>
          </a:xfrm>
          <a:prstGeom prst="rect">
            <a:avLst/>
          </a:prstGeom>
          <a:noFill/>
        </p:spPr>
        <p:txBody>
          <a:bodyPr wrap="square" lIns="72000" tIns="36000" rIns="72000" bIns="36000" rtlCol="0" anchor="ctr">
            <a:normAutofit lnSpcReduction="10000"/>
          </a:bodyPr>
          <a:lstStyle/>
          <a:p>
            <a:pPr>
              <a:lnSpc>
                <a:spcPct val="70000"/>
              </a:lnSpc>
            </a:pPr>
            <a:r>
              <a:rPr lang="en-US" sz="6600" b="1" dirty="0" err="1">
                <a:solidFill>
                  <a:schemeClr val="bg1"/>
                </a:solidFill>
                <a:latin typeface="+mj-lt"/>
              </a:rPr>
              <a:t>Pixcel</a:t>
            </a:r>
            <a:r>
              <a:rPr lang="en-US" sz="6600" b="1" dirty="0">
                <a:solidFill>
                  <a:schemeClr val="bg1"/>
                </a:solidFill>
                <a:latin typeface="+mj-lt"/>
              </a:rPr>
              <a:t> art</a:t>
            </a:r>
            <a:endParaRPr lang="en-US" sz="8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45542" y="2485030"/>
            <a:ext cx="647125" cy="165427"/>
            <a:chOff x="795585" y="3421099"/>
            <a:chExt cx="1066015" cy="272508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459666" y="2777238"/>
            <a:ext cx="43315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cs typeface="Segoe UI Light" panose="020B0502040204020203" pitchFamily="34" charset="0"/>
              </a:rPr>
              <a:t>або піксельна графіка – напрямок цифрового мистецтва, яке полягає в створенні зображень на рівні пікселів (тобто мінімальної логічної одиниці, з якої складається </a:t>
            </a:r>
          </a:p>
          <a:p>
            <a:r>
              <a:rPr lang="uk-UA" sz="2400" dirty="0">
                <a:solidFill>
                  <a:schemeClr val="bg1"/>
                </a:solidFill>
                <a:cs typeface="Segoe UI Light" panose="020B0502040204020203" pitchFamily="34" charset="0"/>
              </a:rPr>
              <a:t>зображення)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6FEAAD-6AF4-4596-B47E-5F38CD4A9EBD}"/>
              </a:ext>
            </a:extLst>
          </p:cNvPr>
          <p:cNvSpPr/>
          <p:nvPr/>
        </p:nvSpPr>
        <p:spPr>
          <a:xfrm>
            <a:off x="7477883" y="5908687"/>
            <a:ext cx="4594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>
                <a:solidFill>
                  <a:srgbClr val="0000FF"/>
                </a:solidFill>
                <a:ea typeface="Calibri" panose="020F0502020204030204" pitchFamily="34" charset="0"/>
                <a:hlinkClick r:id="rId4"/>
              </a:rPr>
              <a:t>https://mashable.com/2014/10/26/microsoft-excel-art/#I.L5QUoCOaqM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73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8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44546A"/>
      </a:hlink>
      <a:folHlink>
        <a:srgbClr val="3EBBF0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9104</TotalTime>
  <Words>495</Words>
  <Application>Microsoft Office PowerPoint</Application>
  <PresentationFormat>Широкий екран</PresentationFormat>
  <Paragraphs>49</Paragraphs>
  <Slides>13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2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888</cp:revision>
  <dcterms:created xsi:type="dcterms:W3CDTF">2017-04-03T03:04:12Z</dcterms:created>
  <dcterms:modified xsi:type="dcterms:W3CDTF">2019-07-29T13:54:57Z</dcterms:modified>
</cp:coreProperties>
</file>